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0" r:id="rId5"/>
    <p:sldId id="276" r:id="rId6"/>
    <p:sldId id="277" r:id="rId7"/>
    <p:sldId id="261" r:id="rId8"/>
    <p:sldId id="262" r:id="rId9"/>
    <p:sldId id="263" r:id="rId10"/>
    <p:sldId id="269" r:id="rId11"/>
    <p:sldId id="268" r:id="rId12"/>
    <p:sldId id="257" r:id="rId13"/>
    <p:sldId id="259" r:id="rId14"/>
    <p:sldId id="266" r:id="rId15"/>
    <p:sldId id="270" r:id="rId16"/>
    <p:sldId id="272" r:id="rId17"/>
    <p:sldId id="267" r:id="rId18"/>
    <p:sldId id="271" r:id="rId19"/>
    <p:sldId id="273" r:id="rId20"/>
    <p:sldId id="274" r:id="rId21"/>
    <p:sldId id="275"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0" autoAdjust="0"/>
    <p:restoredTop sz="94660"/>
  </p:normalViewPr>
  <p:slideViewPr>
    <p:cSldViewPr snapToGrid="0">
      <p:cViewPr varScale="1">
        <p:scale>
          <a:sx n="86" d="100"/>
          <a:sy n="86" d="100"/>
        </p:scale>
        <p:origin x="533"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C6F4D-2C16-47FA-95C3-87833CFFBE8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8C5B3D5-A7CB-46D5-946E-D98B4AF20E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5164DBF-D287-4CCE-BEC2-9E957E1B9E31}"/>
              </a:ext>
            </a:extLst>
          </p:cNvPr>
          <p:cNvSpPr>
            <a:spLocks noGrp="1"/>
          </p:cNvSpPr>
          <p:nvPr>
            <p:ph type="dt" sz="half" idx="10"/>
          </p:nvPr>
        </p:nvSpPr>
        <p:spPr/>
        <p:txBody>
          <a:bodyPr/>
          <a:lstStyle/>
          <a:p>
            <a:fld id="{862CC4BB-9D81-46FA-B1BA-2CCD600B158E}" type="datetimeFigureOut">
              <a:rPr lang="es-ES" smtClean="0"/>
              <a:t>02/09/2020</a:t>
            </a:fld>
            <a:endParaRPr lang="es-ES"/>
          </a:p>
        </p:txBody>
      </p:sp>
      <p:sp>
        <p:nvSpPr>
          <p:cNvPr id="5" name="Marcador de pie de página 4">
            <a:extLst>
              <a:ext uri="{FF2B5EF4-FFF2-40B4-BE49-F238E27FC236}">
                <a16:creationId xmlns:a16="http://schemas.microsoft.com/office/drawing/2014/main" id="{ED40E88D-BEDC-40AF-BE87-C146CBD19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5B0B98-D646-4262-9485-F3EF6D4C3808}"/>
              </a:ext>
            </a:extLst>
          </p:cNvPr>
          <p:cNvSpPr>
            <a:spLocks noGrp="1"/>
          </p:cNvSpPr>
          <p:nvPr>
            <p:ph type="sldNum" sz="quarter" idx="12"/>
          </p:nvPr>
        </p:nvSpPr>
        <p:spPr/>
        <p:txBody>
          <a:bodyPr/>
          <a:lstStyle/>
          <a:p>
            <a:fld id="{601A83C0-A6E1-4660-95B0-D28D07E86C7A}" type="slidenum">
              <a:rPr lang="es-ES" smtClean="0"/>
              <a:t>‹Nº›</a:t>
            </a:fld>
            <a:endParaRPr lang="es-ES"/>
          </a:p>
        </p:txBody>
      </p:sp>
    </p:spTree>
    <p:extLst>
      <p:ext uri="{BB962C8B-B14F-4D97-AF65-F5344CB8AC3E}">
        <p14:creationId xmlns:p14="http://schemas.microsoft.com/office/powerpoint/2010/main" val="1410252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8B439-8263-4401-8875-23FEDE620B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C5E431A-CD2E-4665-B8C1-F7CFAE465F0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0B8656-EB16-44BD-BFD8-16709A8EE516}"/>
              </a:ext>
            </a:extLst>
          </p:cNvPr>
          <p:cNvSpPr>
            <a:spLocks noGrp="1"/>
          </p:cNvSpPr>
          <p:nvPr>
            <p:ph type="dt" sz="half" idx="10"/>
          </p:nvPr>
        </p:nvSpPr>
        <p:spPr/>
        <p:txBody>
          <a:bodyPr/>
          <a:lstStyle/>
          <a:p>
            <a:fld id="{862CC4BB-9D81-46FA-B1BA-2CCD600B158E}" type="datetimeFigureOut">
              <a:rPr lang="es-ES" smtClean="0"/>
              <a:t>02/09/2020</a:t>
            </a:fld>
            <a:endParaRPr lang="es-ES"/>
          </a:p>
        </p:txBody>
      </p:sp>
      <p:sp>
        <p:nvSpPr>
          <p:cNvPr id="5" name="Marcador de pie de página 4">
            <a:extLst>
              <a:ext uri="{FF2B5EF4-FFF2-40B4-BE49-F238E27FC236}">
                <a16:creationId xmlns:a16="http://schemas.microsoft.com/office/drawing/2014/main" id="{E44DF616-820F-4C73-A2C8-9E466E38F55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71A7CB-DB53-4C95-BD0A-E325DC35DC3B}"/>
              </a:ext>
            </a:extLst>
          </p:cNvPr>
          <p:cNvSpPr>
            <a:spLocks noGrp="1"/>
          </p:cNvSpPr>
          <p:nvPr>
            <p:ph type="sldNum" sz="quarter" idx="12"/>
          </p:nvPr>
        </p:nvSpPr>
        <p:spPr/>
        <p:txBody>
          <a:bodyPr/>
          <a:lstStyle/>
          <a:p>
            <a:fld id="{601A83C0-A6E1-4660-95B0-D28D07E86C7A}" type="slidenum">
              <a:rPr lang="es-ES" smtClean="0"/>
              <a:t>‹Nº›</a:t>
            </a:fld>
            <a:endParaRPr lang="es-ES"/>
          </a:p>
        </p:txBody>
      </p:sp>
    </p:spTree>
    <p:extLst>
      <p:ext uri="{BB962C8B-B14F-4D97-AF65-F5344CB8AC3E}">
        <p14:creationId xmlns:p14="http://schemas.microsoft.com/office/powerpoint/2010/main" val="1130230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3E485E7-BE8C-4A1A-95C1-52CD91289EC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A1EAC3F-3979-4324-8DA8-C2DF39B5BBC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3C5F18-B3BD-4E37-9B20-4B089FE9E1C4}"/>
              </a:ext>
            </a:extLst>
          </p:cNvPr>
          <p:cNvSpPr>
            <a:spLocks noGrp="1"/>
          </p:cNvSpPr>
          <p:nvPr>
            <p:ph type="dt" sz="half" idx="10"/>
          </p:nvPr>
        </p:nvSpPr>
        <p:spPr/>
        <p:txBody>
          <a:bodyPr/>
          <a:lstStyle/>
          <a:p>
            <a:fld id="{862CC4BB-9D81-46FA-B1BA-2CCD600B158E}" type="datetimeFigureOut">
              <a:rPr lang="es-ES" smtClean="0"/>
              <a:t>02/09/2020</a:t>
            </a:fld>
            <a:endParaRPr lang="es-ES"/>
          </a:p>
        </p:txBody>
      </p:sp>
      <p:sp>
        <p:nvSpPr>
          <p:cNvPr id="5" name="Marcador de pie de página 4">
            <a:extLst>
              <a:ext uri="{FF2B5EF4-FFF2-40B4-BE49-F238E27FC236}">
                <a16:creationId xmlns:a16="http://schemas.microsoft.com/office/drawing/2014/main" id="{8CAD17E6-6110-4161-BB80-71DCEBE2D5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F6ADDB-F705-4BF8-A10D-1939EB127C88}"/>
              </a:ext>
            </a:extLst>
          </p:cNvPr>
          <p:cNvSpPr>
            <a:spLocks noGrp="1"/>
          </p:cNvSpPr>
          <p:nvPr>
            <p:ph type="sldNum" sz="quarter" idx="12"/>
          </p:nvPr>
        </p:nvSpPr>
        <p:spPr/>
        <p:txBody>
          <a:bodyPr/>
          <a:lstStyle/>
          <a:p>
            <a:fld id="{601A83C0-A6E1-4660-95B0-D28D07E86C7A}" type="slidenum">
              <a:rPr lang="es-ES" smtClean="0"/>
              <a:t>‹Nº›</a:t>
            </a:fld>
            <a:endParaRPr lang="es-ES"/>
          </a:p>
        </p:txBody>
      </p:sp>
    </p:spTree>
    <p:extLst>
      <p:ext uri="{BB962C8B-B14F-4D97-AF65-F5344CB8AC3E}">
        <p14:creationId xmlns:p14="http://schemas.microsoft.com/office/powerpoint/2010/main" val="313639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85E09F-A0B8-4AC8-AAB3-2113192A3C6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1E21D1-95BF-440B-9322-CC7117F9C3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2976296-35B0-47E1-9630-D35D9D16B4E4}"/>
              </a:ext>
            </a:extLst>
          </p:cNvPr>
          <p:cNvSpPr>
            <a:spLocks noGrp="1"/>
          </p:cNvSpPr>
          <p:nvPr>
            <p:ph type="dt" sz="half" idx="10"/>
          </p:nvPr>
        </p:nvSpPr>
        <p:spPr/>
        <p:txBody>
          <a:bodyPr/>
          <a:lstStyle/>
          <a:p>
            <a:fld id="{862CC4BB-9D81-46FA-B1BA-2CCD600B158E}" type="datetimeFigureOut">
              <a:rPr lang="es-ES" smtClean="0"/>
              <a:t>02/09/2020</a:t>
            </a:fld>
            <a:endParaRPr lang="es-ES"/>
          </a:p>
        </p:txBody>
      </p:sp>
      <p:sp>
        <p:nvSpPr>
          <p:cNvPr id="5" name="Marcador de pie de página 4">
            <a:extLst>
              <a:ext uri="{FF2B5EF4-FFF2-40B4-BE49-F238E27FC236}">
                <a16:creationId xmlns:a16="http://schemas.microsoft.com/office/drawing/2014/main" id="{681B0728-187B-44D0-8B9D-824C5105C2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66B7AAF-7F76-4A4E-A0F1-A576D1460A8B}"/>
              </a:ext>
            </a:extLst>
          </p:cNvPr>
          <p:cNvSpPr>
            <a:spLocks noGrp="1"/>
          </p:cNvSpPr>
          <p:nvPr>
            <p:ph type="sldNum" sz="quarter" idx="12"/>
          </p:nvPr>
        </p:nvSpPr>
        <p:spPr/>
        <p:txBody>
          <a:bodyPr/>
          <a:lstStyle/>
          <a:p>
            <a:fld id="{601A83C0-A6E1-4660-95B0-D28D07E86C7A}" type="slidenum">
              <a:rPr lang="es-ES" smtClean="0"/>
              <a:t>‹Nº›</a:t>
            </a:fld>
            <a:endParaRPr lang="es-ES"/>
          </a:p>
        </p:txBody>
      </p:sp>
    </p:spTree>
    <p:extLst>
      <p:ext uri="{BB962C8B-B14F-4D97-AF65-F5344CB8AC3E}">
        <p14:creationId xmlns:p14="http://schemas.microsoft.com/office/powerpoint/2010/main" val="234908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C271C9-EBFE-400F-9E2E-2C590F73B7D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A6CBBE-CB8F-4504-95FD-2B262C24D0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F6AB639-BCFB-4FB4-8A03-5BA2B87E8218}"/>
              </a:ext>
            </a:extLst>
          </p:cNvPr>
          <p:cNvSpPr>
            <a:spLocks noGrp="1"/>
          </p:cNvSpPr>
          <p:nvPr>
            <p:ph type="dt" sz="half" idx="10"/>
          </p:nvPr>
        </p:nvSpPr>
        <p:spPr/>
        <p:txBody>
          <a:bodyPr/>
          <a:lstStyle/>
          <a:p>
            <a:fld id="{862CC4BB-9D81-46FA-B1BA-2CCD600B158E}" type="datetimeFigureOut">
              <a:rPr lang="es-ES" smtClean="0"/>
              <a:t>02/09/2020</a:t>
            </a:fld>
            <a:endParaRPr lang="es-ES"/>
          </a:p>
        </p:txBody>
      </p:sp>
      <p:sp>
        <p:nvSpPr>
          <p:cNvPr id="5" name="Marcador de pie de página 4">
            <a:extLst>
              <a:ext uri="{FF2B5EF4-FFF2-40B4-BE49-F238E27FC236}">
                <a16:creationId xmlns:a16="http://schemas.microsoft.com/office/drawing/2014/main" id="{B7F0AFE6-1113-4036-854B-274C28D7705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BE27F7-94F2-4AEC-80F8-584D1B6A2DAC}"/>
              </a:ext>
            </a:extLst>
          </p:cNvPr>
          <p:cNvSpPr>
            <a:spLocks noGrp="1"/>
          </p:cNvSpPr>
          <p:nvPr>
            <p:ph type="sldNum" sz="quarter" idx="12"/>
          </p:nvPr>
        </p:nvSpPr>
        <p:spPr/>
        <p:txBody>
          <a:bodyPr/>
          <a:lstStyle/>
          <a:p>
            <a:fld id="{601A83C0-A6E1-4660-95B0-D28D07E86C7A}" type="slidenum">
              <a:rPr lang="es-ES" smtClean="0"/>
              <a:t>‹Nº›</a:t>
            </a:fld>
            <a:endParaRPr lang="es-ES"/>
          </a:p>
        </p:txBody>
      </p:sp>
    </p:spTree>
    <p:extLst>
      <p:ext uri="{BB962C8B-B14F-4D97-AF65-F5344CB8AC3E}">
        <p14:creationId xmlns:p14="http://schemas.microsoft.com/office/powerpoint/2010/main" val="224220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473590-252F-487D-9699-4212C2C6295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036F348-367A-47D1-B250-DBC15883AA5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89EEC4E-76DF-4BA3-A3C5-A10C347487D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D67D75E-B168-4D1A-9D27-F3ECECD0E432}"/>
              </a:ext>
            </a:extLst>
          </p:cNvPr>
          <p:cNvSpPr>
            <a:spLocks noGrp="1"/>
          </p:cNvSpPr>
          <p:nvPr>
            <p:ph type="dt" sz="half" idx="10"/>
          </p:nvPr>
        </p:nvSpPr>
        <p:spPr/>
        <p:txBody>
          <a:bodyPr/>
          <a:lstStyle/>
          <a:p>
            <a:fld id="{862CC4BB-9D81-46FA-B1BA-2CCD600B158E}" type="datetimeFigureOut">
              <a:rPr lang="es-ES" smtClean="0"/>
              <a:t>02/09/2020</a:t>
            </a:fld>
            <a:endParaRPr lang="es-ES"/>
          </a:p>
        </p:txBody>
      </p:sp>
      <p:sp>
        <p:nvSpPr>
          <p:cNvPr id="6" name="Marcador de pie de página 5">
            <a:extLst>
              <a:ext uri="{FF2B5EF4-FFF2-40B4-BE49-F238E27FC236}">
                <a16:creationId xmlns:a16="http://schemas.microsoft.com/office/drawing/2014/main" id="{0B5DF535-13A4-4038-ADA9-6C9149140A7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31F185-DC2D-4991-85D4-4E146087D60D}"/>
              </a:ext>
            </a:extLst>
          </p:cNvPr>
          <p:cNvSpPr>
            <a:spLocks noGrp="1"/>
          </p:cNvSpPr>
          <p:nvPr>
            <p:ph type="sldNum" sz="quarter" idx="12"/>
          </p:nvPr>
        </p:nvSpPr>
        <p:spPr/>
        <p:txBody>
          <a:bodyPr/>
          <a:lstStyle/>
          <a:p>
            <a:fld id="{601A83C0-A6E1-4660-95B0-D28D07E86C7A}" type="slidenum">
              <a:rPr lang="es-ES" smtClean="0"/>
              <a:t>‹Nº›</a:t>
            </a:fld>
            <a:endParaRPr lang="es-ES"/>
          </a:p>
        </p:txBody>
      </p:sp>
    </p:spTree>
    <p:extLst>
      <p:ext uri="{BB962C8B-B14F-4D97-AF65-F5344CB8AC3E}">
        <p14:creationId xmlns:p14="http://schemas.microsoft.com/office/powerpoint/2010/main" val="252442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77E1F9-E19F-4C99-B410-5CAE40EACCF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627DCFE-133E-45BA-9FBD-BDB18DE42F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90B9F44-4F97-4625-9385-A82808FA558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B660068-04FD-4BC1-B36F-36254FC613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13EB9B8-452B-4145-B77C-BC84F72791B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06BE0F4-8319-44DE-B2D0-E4C73069D6D3}"/>
              </a:ext>
            </a:extLst>
          </p:cNvPr>
          <p:cNvSpPr>
            <a:spLocks noGrp="1"/>
          </p:cNvSpPr>
          <p:nvPr>
            <p:ph type="dt" sz="half" idx="10"/>
          </p:nvPr>
        </p:nvSpPr>
        <p:spPr/>
        <p:txBody>
          <a:bodyPr/>
          <a:lstStyle/>
          <a:p>
            <a:fld id="{862CC4BB-9D81-46FA-B1BA-2CCD600B158E}" type="datetimeFigureOut">
              <a:rPr lang="es-ES" smtClean="0"/>
              <a:t>02/09/2020</a:t>
            </a:fld>
            <a:endParaRPr lang="es-ES"/>
          </a:p>
        </p:txBody>
      </p:sp>
      <p:sp>
        <p:nvSpPr>
          <p:cNvPr id="8" name="Marcador de pie de página 7">
            <a:extLst>
              <a:ext uri="{FF2B5EF4-FFF2-40B4-BE49-F238E27FC236}">
                <a16:creationId xmlns:a16="http://schemas.microsoft.com/office/drawing/2014/main" id="{1DA733B1-A280-41D1-B2A0-99CF1804B9D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3B137FF-947D-41B6-8318-20F5EEC1E0B4}"/>
              </a:ext>
            </a:extLst>
          </p:cNvPr>
          <p:cNvSpPr>
            <a:spLocks noGrp="1"/>
          </p:cNvSpPr>
          <p:nvPr>
            <p:ph type="sldNum" sz="quarter" idx="12"/>
          </p:nvPr>
        </p:nvSpPr>
        <p:spPr/>
        <p:txBody>
          <a:bodyPr/>
          <a:lstStyle/>
          <a:p>
            <a:fld id="{601A83C0-A6E1-4660-95B0-D28D07E86C7A}" type="slidenum">
              <a:rPr lang="es-ES" smtClean="0"/>
              <a:t>‹Nº›</a:t>
            </a:fld>
            <a:endParaRPr lang="es-ES"/>
          </a:p>
        </p:txBody>
      </p:sp>
    </p:spTree>
    <p:extLst>
      <p:ext uri="{BB962C8B-B14F-4D97-AF65-F5344CB8AC3E}">
        <p14:creationId xmlns:p14="http://schemas.microsoft.com/office/powerpoint/2010/main" val="1917621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067A5C-6BF8-4404-896A-3A1D755BE2F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9FBA1AA-2DB5-4BEF-89E8-57E92DA5F89F}"/>
              </a:ext>
            </a:extLst>
          </p:cNvPr>
          <p:cNvSpPr>
            <a:spLocks noGrp="1"/>
          </p:cNvSpPr>
          <p:nvPr>
            <p:ph type="dt" sz="half" idx="10"/>
          </p:nvPr>
        </p:nvSpPr>
        <p:spPr/>
        <p:txBody>
          <a:bodyPr/>
          <a:lstStyle/>
          <a:p>
            <a:fld id="{862CC4BB-9D81-46FA-B1BA-2CCD600B158E}" type="datetimeFigureOut">
              <a:rPr lang="es-ES" smtClean="0"/>
              <a:t>02/09/2020</a:t>
            </a:fld>
            <a:endParaRPr lang="es-ES"/>
          </a:p>
        </p:txBody>
      </p:sp>
      <p:sp>
        <p:nvSpPr>
          <p:cNvPr id="4" name="Marcador de pie de página 3">
            <a:extLst>
              <a:ext uri="{FF2B5EF4-FFF2-40B4-BE49-F238E27FC236}">
                <a16:creationId xmlns:a16="http://schemas.microsoft.com/office/drawing/2014/main" id="{7FF38D12-06F9-4BDE-BD03-B69BD67DCA9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F791058-A7AA-465F-A966-12F7696A3ECB}"/>
              </a:ext>
            </a:extLst>
          </p:cNvPr>
          <p:cNvSpPr>
            <a:spLocks noGrp="1"/>
          </p:cNvSpPr>
          <p:nvPr>
            <p:ph type="sldNum" sz="quarter" idx="12"/>
          </p:nvPr>
        </p:nvSpPr>
        <p:spPr/>
        <p:txBody>
          <a:bodyPr/>
          <a:lstStyle/>
          <a:p>
            <a:fld id="{601A83C0-A6E1-4660-95B0-D28D07E86C7A}" type="slidenum">
              <a:rPr lang="es-ES" smtClean="0"/>
              <a:t>‹Nº›</a:t>
            </a:fld>
            <a:endParaRPr lang="es-ES"/>
          </a:p>
        </p:txBody>
      </p:sp>
    </p:spTree>
    <p:extLst>
      <p:ext uri="{BB962C8B-B14F-4D97-AF65-F5344CB8AC3E}">
        <p14:creationId xmlns:p14="http://schemas.microsoft.com/office/powerpoint/2010/main" val="377758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504C19E-CFFA-4DD0-B6BC-8F4B77AF889F}"/>
              </a:ext>
            </a:extLst>
          </p:cNvPr>
          <p:cNvSpPr>
            <a:spLocks noGrp="1"/>
          </p:cNvSpPr>
          <p:nvPr>
            <p:ph type="dt" sz="half" idx="10"/>
          </p:nvPr>
        </p:nvSpPr>
        <p:spPr/>
        <p:txBody>
          <a:bodyPr/>
          <a:lstStyle/>
          <a:p>
            <a:fld id="{862CC4BB-9D81-46FA-B1BA-2CCD600B158E}" type="datetimeFigureOut">
              <a:rPr lang="es-ES" smtClean="0"/>
              <a:t>02/09/2020</a:t>
            </a:fld>
            <a:endParaRPr lang="es-ES"/>
          </a:p>
        </p:txBody>
      </p:sp>
      <p:sp>
        <p:nvSpPr>
          <p:cNvPr id="3" name="Marcador de pie de página 2">
            <a:extLst>
              <a:ext uri="{FF2B5EF4-FFF2-40B4-BE49-F238E27FC236}">
                <a16:creationId xmlns:a16="http://schemas.microsoft.com/office/drawing/2014/main" id="{00927643-4322-4F45-981C-09ADC966899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979F61D-1188-48E6-ADB7-E7B6C2A92487}"/>
              </a:ext>
            </a:extLst>
          </p:cNvPr>
          <p:cNvSpPr>
            <a:spLocks noGrp="1"/>
          </p:cNvSpPr>
          <p:nvPr>
            <p:ph type="sldNum" sz="quarter" idx="12"/>
          </p:nvPr>
        </p:nvSpPr>
        <p:spPr/>
        <p:txBody>
          <a:bodyPr/>
          <a:lstStyle/>
          <a:p>
            <a:fld id="{601A83C0-A6E1-4660-95B0-D28D07E86C7A}" type="slidenum">
              <a:rPr lang="es-ES" smtClean="0"/>
              <a:t>‹Nº›</a:t>
            </a:fld>
            <a:endParaRPr lang="es-ES"/>
          </a:p>
        </p:txBody>
      </p:sp>
    </p:spTree>
    <p:extLst>
      <p:ext uri="{BB962C8B-B14F-4D97-AF65-F5344CB8AC3E}">
        <p14:creationId xmlns:p14="http://schemas.microsoft.com/office/powerpoint/2010/main" val="6311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7D3973-5BF9-4165-87FD-72C545F2154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F7CB43-A778-462A-A6D4-EF339685F6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A5ADC9E-BCF1-4C1F-84BD-BCE0C95C65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93253F5-A0E1-4BC7-9315-7449467CDF3C}"/>
              </a:ext>
            </a:extLst>
          </p:cNvPr>
          <p:cNvSpPr>
            <a:spLocks noGrp="1"/>
          </p:cNvSpPr>
          <p:nvPr>
            <p:ph type="dt" sz="half" idx="10"/>
          </p:nvPr>
        </p:nvSpPr>
        <p:spPr/>
        <p:txBody>
          <a:bodyPr/>
          <a:lstStyle/>
          <a:p>
            <a:fld id="{862CC4BB-9D81-46FA-B1BA-2CCD600B158E}" type="datetimeFigureOut">
              <a:rPr lang="es-ES" smtClean="0"/>
              <a:t>02/09/2020</a:t>
            </a:fld>
            <a:endParaRPr lang="es-ES"/>
          </a:p>
        </p:txBody>
      </p:sp>
      <p:sp>
        <p:nvSpPr>
          <p:cNvPr id="6" name="Marcador de pie de página 5">
            <a:extLst>
              <a:ext uri="{FF2B5EF4-FFF2-40B4-BE49-F238E27FC236}">
                <a16:creationId xmlns:a16="http://schemas.microsoft.com/office/drawing/2014/main" id="{0BAACDDB-23B9-4F8D-9553-AF3E0A4E67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46D3BC5-A5C0-488D-B995-A5CA272D2938}"/>
              </a:ext>
            </a:extLst>
          </p:cNvPr>
          <p:cNvSpPr>
            <a:spLocks noGrp="1"/>
          </p:cNvSpPr>
          <p:nvPr>
            <p:ph type="sldNum" sz="quarter" idx="12"/>
          </p:nvPr>
        </p:nvSpPr>
        <p:spPr/>
        <p:txBody>
          <a:bodyPr/>
          <a:lstStyle/>
          <a:p>
            <a:fld id="{601A83C0-A6E1-4660-95B0-D28D07E86C7A}" type="slidenum">
              <a:rPr lang="es-ES" smtClean="0"/>
              <a:t>‹Nº›</a:t>
            </a:fld>
            <a:endParaRPr lang="es-ES"/>
          </a:p>
        </p:txBody>
      </p:sp>
    </p:spTree>
    <p:extLst>
      <p:ext uri="{BB962C8B-B14F-4D97-AF65-F5344CB8AC3E}">
        <p14:creationId xmlns:p14="http://schemas.microsoft.com/office/powerpoint/2010/main" val="1116556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FF015B-332A-4169-A0CC-66A1C6DED6D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531BE9B-182B-4577-9E13-00D1C5CE7B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FB20DAE-A14D-452E-B2EC-1BB11395A7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2AB5DE4-53F7-407D-AE1D-753279984BE7}"/>
              </a:ext>
            </a:extLst>
          </p:cNvPr>
          <p:cNvSpPr>
            <a:spLocks noGrp="1"/>
          </p:cNvSpPr>
          <p:nvPr>
            <p:ph type="dt" sz="half" idx="10"/>
          </p:nvPr>
        </p:nvSpPr>
        <p:spPr/>
        <p:txBody>
          <a:bodyPr/>
          <a:lstStyle/>
          <a:p>
            <a:fld id="{862CC4BB-9D81-46FA-B1BA-2CCD600B158E}" type="datetimeFigureOut">
              <a:rPr lang="es-ES" smtClean="0"/>
              <a:t>02/09/2020</a:t>
            </a:fld>
            <a:endParaRPr lang="es-ES"/>
          </a:p>
        </p:txBody>
      </p:sp>
      <p:sp>
        <p:nvSpPr>
          <p:cNvPr id="6" name="Marcador de pie de página 5">
            <a:extLst>
              <a:ext uri="{FF2B5EF4-FFF2-40B4-BE49-F238E27FC236}">
                <a16:creationId xmlns:a16="http://schemas.microsoft.com/office/drawing/2014/main" id="{EDB207E5-2570-4364-A6EF-4B433F4987C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BF38352-E72B-4ADA-80AC-2771A42D7EDB}"/>
              </a:ext>
            </a:extLst>
          </p:cNvPr>
          <p:cNvSpPr>
            <a:spLocks noGrp="1"/>
          </p:cNvSpPr>
          <p:nvPr>
            <p:ph type="sldNum" sz="quarter" idx="12"/>
          </p:nvPr>
        </p:nvSpPr>
        <p:spPr/>
        <p:txBody>
          <a:bodyPr/>
          <a:lstStyle/>
          <a:p>
            <a:fld id="{601A83C0-A6E1-4660-95B0-D28D07E86C7A}" type="slidenum">
              <a:rPr lang="es-ES" smtClean="0"/>
              <a:t>‹Nº›</a:t>
            </a:fld>
            <a:endParaRPr lang="es-ES"/>
          </a:p>
        </p:txBody>
      </p:sp>
    </p:spTree>
    <p:extLst>
      <p:ext uri="{BB962C8B-B14F-4D97-AF65-F5344CB8AC3E}">
        <p14:creationId xmlns:p14="http://schemas.microsoft.com/office/powerpoint/2010/main" val="3591022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A804CE5-3E15-44C9-AA84-A017E441E0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D7658B-272B-4FF6-B649-402030F7E0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A254E9F-7128-49D3-8F05-618D8946B0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CC4BB-9D81-46FA-B1BA-2CCD600B158E}" type="datetimeFigureOut">
              <a:rPr lang="es-ES" smtClean="0"/>
              <a:t>02/09/2020</a:t>
            </a:fld>
            <a:endParaRPr lang="es-ES"/>
          </a:p>
        </p:txBody>
      </p:sp>
      <p:sp>
        <p:nvSpPr>
          <p:cNvPr id="5" name="Marcador de pie de página 4">
            <a:extLst>
              <a:ext uri="{FF2B5EF4-FFF2-40B4-BE49-F238E27FC236}">
                <a16:creationId xmlns:a16="http://schemas.microsoft.com/office/drawing/2014/main" id="{21A4A5B0-0695-4756-ADDC-85AE6F0E2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C9574FED-D9CE-41A8-ABB5-1EC3628B83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A83C0-A6E1-4660-95B0-D28D07E86C7A}" type="slidenum">
              <a:rPr lang="es-ES" smtClean="0"/>
              <a:t>‹Nº›</a:t>
            </a:fld>
            <a:endParaRPr lang="es-ES"/>
          </a:p>
        </p:txBody>
      </p:sp>
    </p:spTree>
    <p:extLst>
      <p:ext uri="{BB962C8B-B14F-4D97-AF65-F5344CB8AC3E}">
        <p14:creationId xmlns:p14="http://schemas.microsoft.com/office/powerpoint/2010/main" val="115872699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hyperlink" Target="mailto:secretaria.cp.elcantizal.lasrozas@educa.madrid.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hyperlink" Target="http://www.colegioelcantizal.es/" TargetMode="External"/><Relationship Id="rId2" Type="http://schemas.openxmlformats.org/officeDocument/2006/relationships/hyperlink" Target="mailto:cp.elcantizal.lasrozas@educa.Madrid.org"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10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83F1D46-2A53-449A-8881-D1269FDA91FF}"/>
              </a:ext>
            </a:extLst>
          </p:cNvPr>
          <p:cNvSpPr txBox="1">
            <a:spLocks/>
          </p:cNvSpPr>
          <p:nvPr/>
        </p:nvSpPr>
        <p:spPr>
          <a:xfrm>
            <a:off x="1600200" y="388938"/>
            <a:ext cx="9144000" cy="1287462"/>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latin typeface="DK Crayon Crumble" panose="03070001040701010105" pitchFamily="66" charset="0"/>
              </a:rPr>
              <a:t>INSTRUCCIONES COMIENZO DE CURSO</a:t>
            </a:r>
          </a:p>
        </p:txBody>
      </p:sp>
      <p:sp>
        <p:nvSpPr>
          <p:cNvPr id="5" name="Subtítulo 2">
            <a:extLst>
              <a:ext uri="{FF2B5EF4-FFF2-40B4-BE49-F238E27FC236}">
                <a16:creationId xmlns:a16="http://schemas.microsoft.com/office/drawing/2014/main" id="{05DED77E-188F-4ECF-9E1D-604A88D21C1B}"/>
              </a:ext>
            </a:extLst>
          </p:cNvPr>
          <p:cNvSpPr>
            <a:spLocks noGrp="1"/>
          </p:cNvSpPr>
          <p:nvPr>
            <p:ph type="subTitle" idx="1"/>
          </p:nvPr>
        </p:nvSpPr>
        <p:spPr>
          <a:xfrm>
            <a:off x="1600200" y="2297113"/>
            <a:ext cx="9144000" cy="1655762"/>
          </a:xfrm>
        </p:spPr>
        <p:txBody>
          <a:bodyPr>
            <a:normAutofit/>
          </a:bodyPr>
          <a:lstStyle/>
          <a:p>
            <a:r>
              <a:rPr lang="es-ES" sz="5000" dirty="0">
                <a:latin typeface="DK Crayon Crumble" panose="03070001040701010105" pitchFamily="66" charset="0"/>
              </a:rPr>
              <a:t>CEIPSO EL CANTIZAL</a:t>
            </a:r>
          </a:p>
        </p:txBody>
      </p:sp>
      <p:pic>
        <p:nvPicPr>
          <p:cNvPr id="10" name="Imagen 9">
            <a:extLst>
              <a:ext uri="{FF2B5EF4-FFF2-40B4-BE49-F238E27FC236}">
                <a16:creationId xmlns:a16="http://schemas.microsoft.com/office/drawing/2014/main" id="{40A96906-89F4-4DE3-BB65-3045626BF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98" y="226481"/>
            <a:ext cx="787193" cy="572509"/>
          </a:xfrm>
          <a:prstGeom prst="rect">
            <a:avLst/>
          </a:prstGeom>
        </p:spPr>
      </p:pic>
      <p:pic>
        <p:nvPicPr>
          <p:cNvPr id="12" name="Imagen 11">
            <a:extLst>
              <a:ext uri="{FF2B5EF4-FFF2-40B4-BE49-F238E27FC236}">
                <a16:creationId xmlns:a16="http://schemas.microsoft.com/office/drawing/2014/main" id="{25345DE0-FD95-4CED-879E-1769EB0F9725}"/>
              </a:ext>
            </a:extLst>
          </p:cNvPr>
          <p:cNvPicPr>
            <a:picLocks noChangeAspect="1"/>
          </p:cNvPicPr>
          <p:nvPr/>
        </p:nvPicPr>
        <p:blipFill>
          <a:blip r:embed="rId3"/>
          <a:stretch>
            <a:fillRect/>
          </a:stretch>
        </p:blipFill>
        <p:spPr>
          <a:xfrm>
            <a:off x="11161008" y="226481"/>
            <a:ext cx="787194" cy="958788"/>
          </a:xfrm>
          <a:prstGeom prst="rect">
            <a:avLst/>
          </a:prstGeom>
        </p:spPr>
      </p:pic>
      <p:pic>
        <p:nvPicPr>
          <p:cNvPr id="14" name="Imagen 13">
            <a:extLst>
              <a:ext uri="{FF2B5EF4-FFF2-40B4-BE49-F238E27FC236}">
                <a16:creationId xmlns:a16="http://schemas.microsoft.com/office/drawing/2014/main" id="{885B93BA-5CFF-498E-889C-AB5C2A9F52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2076" y="3372706"/>
            <a:ext cx="3511858" cy="3227033"/>
          </a:xfrm>
          <a:prstGeom prst="rect">
            <a:avLst/>
          </a:prstGeom>
        </p:spPr>
      </p:pic>
      <p:pic>
        <p:nvPicPr>
          <p:cNvPr id="3" name="Imagen 2">
            <a:extLst>
              <a:ext uri="{FF2B5EF4-FFF2-40B4-BE49-F238E27FC236}">
                <a16:creationId xmlns:a16="http://schemas.microsoft.com/office/drawing/2014/main" id="{A466CE61-1C68-455A-BB6E-E01169EBAD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063" y="3613212"/>
            <a:ext cx="2566941" cy="2561207"/>
          </a:xfrm>
          <a:prstGeom prst="rect">
            <a:avLst/>
          </a:prstGeom>
        </p:spPr>
      </p:pic>
    </p:spTree>
    <p:extLst>
      <p:ext uri="{BB962C8B-B14F-4D97-AF65-F5344CB8AC3E}">
        <p14:creationId xmlns:p14="http://schemas.microsoft.com/office/powerpoint/2010/main" val="188557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10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4F6F905A-13BF-4270-A547-F3D78F99F1F7}"/>
              </a:ext>
            </a:extLst>
          </p:cNvPr>
          <p:cNvSpPr txBox="1">
            <a:spLocks/>
          </p:cNvSpPr>
          <p:nvPr/>
        </p:nvSpPr>
        <p:spPr>
          <a:xfrm>
            <a:off x="958788" y="-202017"/>
            <a:ext cx="9833776" cy="1287462"/>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latin typeface="DK Crayon Crumble" panose="03070001040701010105" pitchFamily="66" charset="0"/>
              </a:rPr>
              <a:t>ENTRADAS Y SALIDAS EN SECUNDARIA</a:t>
            </a:r>
          </a:p>
        </p:txBody>
      </p:sp>
      <p:sp>
        <p:nvSpPr>
          <p:cNvPr id="6" name="CuadroTexto 5">
            <a:extLst>
              <a:ext uri="{FF2B5EF4-FFF2-40B4-BE49-F238E27FC236}">
                <a16:creationId xmlns:a16="http://schemas.microsoft.com/office/drawing/2014/main" id="{47141549-B46F-4D66-9CD2-E86AE09DC684}"/>
              </a:ext>
            </a:extLst>
          </p:cNvPr>
          <p:cNvSpPr txBox="1"/>
          <p:nvPr/>
        </p:nvSpPr>
        <p:spPr>
          <a:xfrm>
            <a:off x="565191" y="1085445"/>
            <a:ext cx="7894006" cy="5847755"/>
          </a:xfrm>
          <a:prstGeom prst="rect">
            <a:avLst/>
          </a:prstGeom>
          <a:noFill/>
        </p:spPr>
        <p:txBody>
          <a:bodyPr wrap="square" rtlCol="0">
            <a:spAutoFit/>
          </a:bodyPr>
          <a:lstStyle/>
          <a:p>
            <a:pPr marL="285750" indent="-285750">
              <a:buFont typeface="Arial" panose="020B0604020202020204" pitchFamily="34" charset="0"/>
              <a:buChar char="•"/>
            </a:pPr>
            <a:r>
              <a:rPr lang="es-ES" sz="1600" dirty="0">
                <a:latin typeface="DK Crayon Crumble" panose="03070001040701010105" pitchFamily="66" charset="0"/>
              </a:rPr>
              <a:t>LOS ALUMNOS DE 1º Y 3º DE LA ESO, ENTRARÁN Y SALDRÁN POR LA PUERTA DE LA AVENIDA DE ATENAS. (PUERTA PRINCIPAL).</a:t>
            </a:r>
          </a:p>
          <a:p>
            <a:pPr marL="285750" indent="-285750">
              <a:buFont typeface="Arial" panose="020B0604020202020204" pitchFamily="34" charset="0"/>
              <a:buChar char="•"/>
            </a:pPr>
            <a:endParaRPr lang="es-ES" sz="1600" dirty="0">
              <a:latin typeface="DK Crayon Crumble" panose="03070001040701010105" pitchFamily="66" charset="0"/>
            </a:endParaRPr>
          </a:p>
          <a:p>
            <a:pPr marL="285750" indent="-285750">
              <a:buFont typeface="Arial" panose="020B0604020202020204" pitchFamily="34" charset="0"/>
              <a:buChar char="•"/>
            </a:pPr>
            <a:r>
              <a:rPr lang="es-ES" sz="1600" dirty="0">
                <a:latin typeface="DK Crayon Crumble" panose="03070001040701010105" pitchFamily="66" charset="0"/>
              </a:rPr>
              <a:t>LOS ALUMNOS DE 2º Y 4º DE LA ESO, ENTRARÁN Y SALDRÁN POR LA PUERTA DE LA CALLE HIGUERA. (PUERTA TRASERA).</a:t>
            </a:r>
          </a:p>
          <a:p>
            <a:pPr marL="285750" indent="-285750">
              <a:buFont typeface="Arial" panose="020B0604020202020204" pitchFamily="34" charset="0"/>
              <a:buChar char="•"/>
            </a:pPr>
            <a:endParaRPr lang="es-ES" sz="1600" dirty="0">
              <a:latin typeface="DK Crayon Crumble" panose="03070001040701010105" pitchFamily="66" charset="0"/>
            </a:endParaRPr>
          </a:p>
          <a:p>
            <a:pPr marL="285750" indent="-285750">
              <a:buFont typeface="Arial" panose="020B0604020202020204" pitchFamily="34" charset="0"/>
              <a:buChar char="•"/>
            </a:pPr>
            <a:r>
              <a:rPr lang="es-ES" sz="1600" dirty="0">
                <a:latin typeface="DK Crayon Crumble" panose="03070001040701010105" pitchFamily="66" charset="0"/>
              </a:rPr>
              <a:t>LOS ALUMNOS DE 3º Y 4º  DE LA ESO ENTRARÁN A LAS 8:00 HORAS Y SALDRÁN A LAS 13:50 HORAS.</a:t>
            </a:r>
          </a:p>
          <a:p>
            <a:pPr marL="285750" indent="-285750">
              <a:buFont typeface="Arial" panose="020B0604020202020204" pitchFamily="34" charset="0"/>
              <a:buChar char="•"/>
            </a:pPr>
            <a:endParaRPr lang="es-ES" sz="1600" dirty="0">
              <a:latin typeface="DK Crayon Crumble" panose="03070001040701010105" pitchFamily="66" charset="0"/>
            </a:endParaRPr>
          </a:p>
          <a:p>
            <a:pPr marL="285750" indent="-285750">
              <a:buFont typeface="Arial" panose="020B0604020202020204" pitchFamily="34" charset="0"/>
              <a:buChar char="•"/>
            </a:pPr>
            <a:r>
              <a:rPr lang="es-ES" sz="1600" dirty="0">
                <a:latin typeface="DK Crayon Crumble" panose="03070001040701010105" pitchFamily="66" charset="0"/>
              </a:rPr>
              <a:t>LOS ALUMNOS DE 1º Y 2º DE LA ESO ENTRARÁN A LAS 8:10 HORAS Y SALDRÁN A LAS 14:00 HORAS.</a:t>
            </a:r>
          </a:p>
          <a:p>
            <a:pPr marL="285750" indent="-285750">
              <a:buFont typeface="Arial" panose="020B0604020202020204" pitchFamily="34" charset="0"/>
              <a:buChar char="•"/>
            </a:pPr>
            <a:endParaRPr lang="es-ES" sz="1600" dirty="0">
              <a:latin typeface="DK Crayon Crumble" panose="03070001040701010105" pitchFamily="66" charset="0"/>
            </a:endParaRPr>
          </a:p>
          <a:p>
            <a:pPr marL="285750" indent="-285750">
              <a:buFont typeface="Arial" panose="020B0604020202020204" pitchFamily="34" charset="0"/>
              <a:buChar char="•"/>
            </a:pPr>
            <a:r>
              <a:rPr lang="es-ES" sz="1600" dirty="0">
                <a:latin typeface="DK Crayon Crumble" panose="03070001040701010105" pitchFamily="66" charset="0"/>
              </a:rPr>
              <a:t>LOS ALUMNOS DE SECUNDARIA QUE UTILICEN EL SERVICIO DE COMEDOR IRÁN SALIENDO SEGÚN TERMINEN DE COMER POR LA PUERTA PRINCIPAL DEL COLEGIO. (RAMPA)</a:t>
            </a:r>
          </a:p>
          <a:p>
            <a:pPr marL="285750" indent="-285750">
              <a:buFont typeface="Arial" panose="020B0604020202020204" pitchFamily="34" charset="0"/>
              <a:buChar char="•"/>
            </a:pPr>
            <a:endParaRPr lang="es-ES" sz="1600" dirty="0">
              <a:latin typeface="DK Crayon Crumble" panose="03070001040701010105" pitchFamily="66" charset="0"/>
            </a:endParaRPr>
          </a:p>
          <a:p>
            <a:pPr marL="285750" indent="-285750">
              <a:buFont typeface="Arial" panose="020B0604020202020204" pitchFamily="34" charset="0"/>
              <a:buChar char="•"/>
            </a:pPr>
            <a:r>
              <a:rPr lang="es-ES" sz="1600" dirty="0">
                <a:latin typeface="DK Crayon Crumble" panose="03070001040701010105" pitchFamily="66" charset="0"/>
              </a:rPr>
              <a:t>AQUELLOS PADRES QUE NECESITEN QUE SUS HIJOS DESPUÉS DE COMER ESPEREN EN EL CENTRO HASTA LAS 16:00 HORAS, LO DEBERÁN COMUNICAR.</a:t>
            </a:r>
          </a:p>
          <a:p>
            <a:pPr marL="285750" indent="-285750">
              <a:buFont typeface="Arial" panose="020B0604020202020204" pitchFamily="34" charset="0"/>
              <a:buChar char="•"/>
            </a:pPr>
            <a:endParaRPr lang="es-ES" sz="1600" dirty="0">
              <a:latin typeface="DK Crayon Crumble" panose="03070001040701010105" pitchFamily="66" charset="0"/>
            </a:endParaRPr>
          </a:p>
          <a:p>
            <a:pPr marL="285750" indent="-285750">
              <a:buFont typeface="Arial" panose="020B0604020202020204" pitchFamily="34" charset="0"/>
              <a:buChar char="•"/>
            </a:pPr>
            <a:r>
              <a:rPr lang="es-ES" sz="1600" dirty="0">
                <a:latin typeface="DK Crayon Crumble" panose="03070001040701010105" pitchFamily="66" charset="0"/>
              </a:rPr>
              <a:t>LOS ALUMNOS DEBERÁN COMPROBAR LA TEMPERATURA ANTES DE SALIR DE CASA. EL CENTRO REALIZARÁ CRIBADOS DIARIOS ENTRE LOS ALUMNOS DE SECUNDARIA.</a:t>
            </a:r>
          </a:p>
          <a:p>
            <a:endParaRPr lang="es-ES" dirty="0">
              <a:latin typeface="DK Crayon Crumble" panose="03070001040701010105" pitchFamily="66" charset="0"/>
            </a:endParaRPr>
          </a:p>
          <a:p>
            <a:pPr marL="285750" indent="-285750">
              <a:buFont typeface="Arial" panose="020B0604020202020204" pitchFamily="34" charset="0"/>
              <a:buChar char="•"/>
            </a:pPr>
            <a:endParaRPr lang="es-ES" dirty="0">
              <a:latin typeface="DK Crayon Crumble" panose="03070001040701010105" pitchFamily="66" charset="0"/>
            </a:endParaRPr>
          </a:p>
          <a:p>
            <a:pPr marL="285750" indent="-285750">
              <a:buFont typeface="Arial" panose="020B0604020202020204" pitchFamily="34" charset="0"/>
              <a:buChar char="•"/>
            </a:pPr>
            <a:endParaRPr lang="es-ES" dirty="0">
              <a:latin typeface="DK Crayon Crumble" panose="03070001040701010105" pitchFamily="66" charset="0"/>
            </a:endParaRPr>
          </a:p>
        </p:txBody>
      </p:sp>
      <p:pic>
        <p:nvPicPr>
          <p:cNvPr id="8" name="Imagen 7">
            <a:extLst>
              <a:ext uri="{FF2B5EF4-FFF2-40B4-BE49-F238E27FC236}">
                <a16:creationId xmlns:a16="http://schemas.microsoft.com/office/drawing/2014/main" id="{BC455FCA-BC22-4C69-BF74-CF25156C2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95" y="155460"/>
            <a:ext cx="787193" cy="572509"/>
          </a:xfrm>
          <a:prstGeom prst="rect">
            <a:avLst/>
          </a:prstGeom>
        </p:spPr>
      </p:pic>
      <p:pic>
        <p:nvPicPr>
          <p:cNvPr id="10" name="Imagen 9">
            <a:extLst>
              <a:ext uri="{FF2B5EF4-FFF2-40B4-BE49-F238E27FC236}">
                <a16:creationId xmlns:a16="http://schemas.microsoft.com/office/drawing/2014/main" id="{9535C760-0956-4ACC-A3EE-0F71F45F756E}"/>
              </a:ext>
            </a:extLst>
          </p:cNvPr>
          <p:cNvPicPr>
            <a:picLocks noChangeAspect="1"/>
          </p:cNvPicPr>
          <p:nvPr/>
        </p:nvPicPr>
        <p:blipFill>
          <a:blip r:embed="rId3"/>
          <a:stretch>
            <a:fillRect/>
          </a:stretch>
        </p:blipFill>
        <p:spPr>
          <a:xfrm>
            <a:off x="11067107" y="73881"/>
            <a:ext cx="787194" cy="958788"/>
          </a:xfrm>
          <a:prstGeom prst="rect">
            <a:avLst/>
          </a:prstGeom>
        </p:spPr>
      </p:pic>
      <p:pic>
        <p:nvPicPr>
          <p:cNvPr id="3" name="Imagen 2">
            <a:extLst>
              <a:ext uri="{FF2B5EF4-FFF2-40B4-BE49-F238E27FC236}">
                <a16:creationId xmlns:a16="http://schemas.microsoft.com/office/drawing/2014/main" id="{6817B6EE-48F9-4BD1-B241-9A2BF4602A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6806" y="4103180"/>
            <a:ext cx="3447495" cy="2623350"/>
          </a:xfrm>
          <a:prstGeom prst="rect">
            <a:avLst/>
          </a:prstGeom>
        </p:spPr>
      </p:pic>
      <p:pic>
        <p:nvPicPr>
          <p:cNvPr id="11" name="Imagen 10">
            <a:extLst>
              <a:ext uri="{FF2B5EF4-FFF2-40B4-BE49-F238E27FC236}">
                <a16:creationId xmlns:a16="http://schemas.microsoft.com/office/drawing/2014/main" id="{F24FF295-9D4E-4A9B-936E-A0C034386F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1377" y="1032669"/>
            <a:ext cx="3259327" cy="2848678"/>
          </a:xfrm>
          <a:prstGeom prst="rect">
            <a:avLst/>
          </a:prstGeom>
        </p:spPr>
      </p:pic>
    </p:spTree>
    <p:extLst>
      <p:ext uri="{BB962C8B-B14F-4D97-AF65-F5344CB8AC3E}">
        <p14:creationId xmlns:p14="http://schemas.microsoft.com/office/powerpoint/2010/main" val="854529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10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0C995226-6195-4FF8-8A51-153B640E2B4E}"/>
              </a:ext>
            </a:extLst>
          </p:cNvPr>
          <p:cNvSpPr txBox="1">
            <a:spLocks/>
          </p:cNvSpPr>
          <p:nvPr/>
        </p:nvSpPr>
        <p:spPr>
          <a:xfrm>
            <a:off x="1339049" y="47523"/>
            <a:ext cx="9144000" cy="7144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dirty="0">
                <a:latin typeface="DK Crayon Crumble" panose="03070001040701010105" pitchFamily="66" charset="0"/>
              </a:rPr>
              <a:t>PLANO ENTRADAS INFANTIL Y PRIMARIA</a:t>
            </a:r>
          </a:p>
        </p:txBody>
      </p:sp>
      <p:pic>
        <p:nvPicPr>
          <p:cNvPr id="3" name="Imagen 2">
            <a:extLst>
              <a:ext uri="{FF2B5EF4-FFF2-40B4-BE49-F238E27FC236}">
                <a16:creationId xmlns:a16="http://schemas.microsoft.com/office/drawing/2014/main" id="{F2A1C612-093F-4B4E-8B0F-02B0BA5C6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727" y="762000"/>
            <a:ext cx="9698224" cy="5807676"/>
          </a:xfrm>
          <a:prstGeom prst="rect">
            <a:avLst/>
          </a:prstGeom>
        </p:spPr>
      </p:pic>
    </p:spTree>
    <p:extLst>
      <p:ext uri="{BB962C8B-B14F-4D97-AF65-F5344CB8AC3E}">
        <p14:creationId xmlns:p14="http://schemas.microsoft.com/office/powerpoint/2010/main" val="2666918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10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61E90297-4F39-47E5-963A-4FCEBD9E14C6}"/>
              </a:ext>
            </a:extLst>
          </p:cNvPr>
          <p:cNvSpPr txBox="1">
            <a:spLocks/>
          </p:cNvSpPr>
          <p:nvPr/>
        </p:nvSpPr>
        <p:spPr>
          <a:xfrm>
            <a:off x="1600200" y="388938"/>
            <a:ext cx="9144000" cy="1287462"/>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latin typeface="DK Crayon Crumble" panose="03070001040701010105" pitchFamily="66" charset="0"/>
              </a:rPr>
              <a:t>INDICACIONES GENERALES</a:t>
            </a:r>
          </a:p>
        </p:txBody>
      </p:sp>
      <p:sp>
        <p:nvSpPr>
          <p:cNvPr id="4" name="CuadroTexto 3">
            <a:extLst>
              <a:ext uri="{FF2B5EF4-FFF2-40B4-BE49-F238E27FC236}">
                <a16:creationId xmlns:a16="http://schemas.microsoft.com/office/drawing/2014/main" id="{59046764-98D6-45A3-9A2B-501A5C06E3F2}"/>
              </a:ext>
            </a:extLst>
          </p:cNvPr>
          <p:cNvSpPr txBox="1"/>
          <p:nvPr/>
        </p:nvSpPr>
        <p:spPr>
          <a:xfrm>
            <a:off x="1524000" y="1499672"/>
            <a:ext cx="9144000" cy="5016758"/>
          </a:xfrm>
          <a:prstGeom prst="rect">
            <a:avLst/>
          </a:prstGeom>
          <a:noFill/>
        </p:spPr>
        <p:txBody>
          <a:bodyPr wrap="square" rtlCol="0">
            <a:spAutoFit/>
          </a:bodyPr>
          <a:lstStyle/>
          <a:p>
            <a:pPr marL="285750" indent="-285750">
              <a:buFont typeface="Arial" panose="020B0604020202020204" pitchFamily="34" charset="0"/>
              <a:buChar char="•"/>
            </a:pPr>
            <a:r>
              <a:rPr lang="es-ES" sz="2000" dirty="0">
                <a:latin typeface="DK Crayon Crumble" panose="03070001040701010105" pitchFamily="66" charset="0"/>
              </a:rPr>
              <a:t>LOS ALUMNOS SE ORGANIZARÁN EN GRUPOS DE CONVIVENCIA ESTABLE. LOS DE INFANTIL Y PRIMARIA, EN GRUPOS DE 20 </a:t>
            </a:r>
            <a:r>
              <a:rPr lang="es-ES" sz="2000" dirty="0" err="1">
                <a:latin typeface="DK Crayon Crumble" panose="03070001040701010105" pitchFamily="66" charset="0"/>
              </a:rPr>
              <a:t>Ó</a:t>
            </a:r>
            <a:r>
              <a:rPr lang="es-ES" sz="2000" dirty="0">
                <a:latin typeface="DK Crayon Crumble" panose="03070001040701010105" pitchFamily="66" charset="0"/>
              </a:rPr>
              <a:t> MENOS DE 20. EN EL CASO DE 1º y 2º DE LA ESO EN GRUPOS DE 23 ALUMNOS. 3º Y 4º DE LA ESO SERÁ ENSEÑANZA SEMIPRESENCIAL.</a:t>
            </a:r>
          </a:p>
          <a:p>
            <a:endParaRPr lang="es-ES" sz="2000" dirty="0">
              <a:latin typeface="DK Crayon Crumble" panose="03070001040701010105" pitchFamily="66" charset="0"/>
            </a:endParaRPr>
          </a:p>
          <a:p>
            <a:pPr marL="285750" indent="-285750">
              <a:buFont typeface="Arial" panose="020B0604020202020204" pitchFamily="34" charset="0"/>
              <a:buChar char="•"/>
            </a:pPr>
            <a:r>
              <a:rPr lang="es-ES" sz="2000" dirty="0">
                <a:latin typeface="DK Crayon Crumble" panose="03070001040701010105" pitchFamily="66" charset="0"/>
              </a:rPr>
              <a:t>LLEGADO EL MOMENTO, SE LES COMUNICARÁ LA ORGANIZACIÓN DE DICHOS GRUPOS, YA QUE TODO VA A DEPENDER DE LOS MEDIOS Y RECURSOS CON LOS QUE CONTEMOS.</a:t>
            </a:r>
          </a:p>
          <a:p>
            <a:pPr marL="285750" indent="-285750">
              <a:buFont typeface="Arial" panose="020B0604020202020204" pitchFamily="34" charset="0"/>
              <a:buChar char="•"/>
            </a:pPr>
            <a:endParaRPr lang="es-ES" sz="2000" dirty="0">
              <a:latin typeface="DK Crayon Crumble" panose="03070001040701010105" pitchFamily="66" charset="0"/>
            </a:endParaRPr>
          </a:p>
          <a:p>
            <a:pPr marL="285750" indent="-285750">
              <a:buFont typeface="Arial" panose="020B0604020202020204" pitchFamily="34" charset="0"/>
              <a:buChar char="•"/>
            </a:pPr>
            <a:r>
              <a:rPr lang="es-ES" sz="2000" dirty="0">
                <a:latin typeface="DK Crayon Crumble" panose="03070001040701010105" pitchFamily="66" charset="0"/>
              </a:rPr>
              <a:t>LOS GRUPOS SE ORGANIZARÁN POR SORTEO EN EL CONSEJO ESCOLAR, EN PRESENCIA DE LOS PADRES REPRESENTANTES. EXCEPTO, LOS GRUPOS DE 3 AÑOS (GRUPOS NUEVOS), Y 1º, 3º Y 5º QUE SON LOS QUE SE MEZCLAN TODOS LOS CURSOS, Y DEJANDO EXCLUÍDOS A LOS ACNEES.</a:t>
            </a:r>
          </a:p>
          <a:p>
            <a:endParaRPr lang="es-ES" sz="2000" dirty="0">
              <a:latin typeface="DK Crayon Crumble" panose="03070001040701010105" pitchFamily="66" charset="0"/>
            </a:endParaRPr>
          </a:p>
          <a:p>
            <a:pPr marL="285750" indent="-285750">
              <a:buFont typeface="Arial" panose="020B0604020202020204" pitchFamily="34" charset="0"/>
              <a:buChar char="•"/>
            </a:pPr>
            <a:r>
              <a:rPr lang="es-ES" sz="2000" dirty="0">
                <a:latin typeface="DK Crayon Crumble" panose="03070001040701010105" pitchFamily="66" charset="0"/>
              </a:rPr>
              <a:t>LOS GRUPOS ESTABLES DE CONVIVENCIA, NO TENDRÁN RELACIÓN CON NINGÚN OTRO GRUPO.</a:t>
            </a:r>
          </a:p>
          <a:p>
            <a:endParaRPr lang="es-ES" sz="2000" dirty="0">
              <a:latin typeface="DK Crayon Crumble" panose="03070001040701010105" pitchFamily="66" charset="0"/>
            </a:endParaRPr>
          </a:p>
        </p:txBody>
      </p:sp>
      <p:pic>
        <p:nvPicPr>
          <p:cNvPr id="6" name="Imagen 5">
            <a:extLst>
              <a:ext uri="{FF2B5EF4-FFF2-40B4-BE49-F238E27FC236}">
                <a16:creationId xmlns:a16="http://schemas.microsoft.com/office/drawing/2014/main" id="{6807350C-295D-4E51-BE0F-58FB416A3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1106" y="5056988"/>
            <a:ext cx="1643062" cy="1639887"/>
          </a:xfrm>
          <a:prstGeom prst="rect">
            <a:avLst/>
          </a:prstGeom>
        </p:spPr>
      </p:pic>
      <p:pic>
        <p:nvPicPr>
          <p:cNvPr id="2" name="Imagen 1">
            <a:extLst>
              <a:ext uri="{FF2B5EF4-FFF2-40B4-BE49-F238E27FC236}">
                <a16:creationId xmlns:a16="http://schemas.microsoft.com/office/drawing/2014/main" id="{13B38675-2D13-4573-8B1F-556DB652F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98" y="226481"/>
            <a:ext cx="787193" cy="572509"/>
          </a:xfrm>
          <a:prstGeom prst="rect">
            <a:avLst/>
          </a:prstGeom>
        </p:spPr>
      </p:pic>
      <p:pic>
        <p:nvPicPr>
          <p:cNvPr id="8" name="Imagen 7">
            <a:extLst>
              <a:ext uri="{FF2B5EF4-FFF2-40B4-BE49-F238E27FC236}">
                <a16:creationId xmlns:a16="http://schemas.microsoft.com/office/drawing/2014/main" id="{B45287AC-B820-4D64-9A3D-F300B64C8AB3}"/>
              </a:ext>
            </a:extLst>
          </p:cNvPr>
          <p:cNvPicPr>
            <a:picLocks noChangeAspect="1"/>
          </p:cNvPicPr>
          <p:nvPr/>
        </p:nvPicPr>
        <p:blipFill>
          <a:blip r:embed="rId4"/>
          <a:stretch>
            <a:fillRect/>
          </a:stretch>
        </p:blipFill>
        <p:spPr>
          <a:xfrm>
            <a:off x="11067107" y="73881"/>
            <a:ext cx="787194" cy="958788"/>
          </a:xfrm>
          <a:prstGeom prst="rect">
            <a:avLst/>
          </a:prstGeom>
        </p:spPr>
      </p:pic>
    </p:spTree>
    <p:extLst>
      <p:ext uri="{BB962C8B-B14F-4D97-AF65-F5344CB8AC3E}">
        <p14:creationId xmlns:p14="http://schemas.microsoft.com/office/powerpoint/2010/main" val="3393408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80644B56-99F4-4DE6-9321-D0A92CF51B9C}"/>
              </a:ext>
            </a:extLst>
          </p:cNvPr>
          <p:cNvSpPr txBox="1">
            <a:spLocks/>
          </p:cNvSpPr>
          <p:nvPr/>
        </p:nvSpPr>
        <p:spPr>
          <a:xfrm>
            <a:off x="1600200" y="388938"/>
            <a:ext cx="9144000" cy="1287462"/>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latin typeface="DK Crayon Crumble" panose="03070001040701010105" pitchFamily="66" charset="0"/>
              </a:rPr>
              <a:t>INDICACIONES GENERALES</a:t>
            </a:r>
          </a:p>
        </p:txBody>
      </p:sp>
      <p:sp>
        <p:nvSpPr>
          <p:cNvPr id="4" name="CuadroTexto 3">
            <a:extLst>
              <a:ext uri="{FF2B5EF4-FFF2-40B4-BE49-F238E27FC236}">
                <a16:creationId xmlns:a16="http://schemas.microsoft.com/office/drawing/2014/main" id="{30E728A5-40A0-4594-8B66-C8EA372AB79C}"/>
              </a:ext>
            </a:extLst>
          </p:cNvPr>
          <p:cNvSpPr txBox="1"/>
          <p:nvPr/>
        </p:nvSpPr>
        <p:spPr>
          <a:xfrm>
            <a:off x="1076695" y="1676400"/>
            <a:ext cx="9820275" cy="4093428"/>
          </a:xfrm>
          <a:prstGeom prst="rect">
            <a:avLst/>
          </a:prstGeom>
          <a:noFill/>
        </p:spPr>
        <p:txBody>
          <a:bodyPr wrap="square" rtlCol="0">
            <a:spAutoFit/>
          </a:bodyPr>
          <a:lstStyle/>
          <a:p>
            <a:pPr marL="285750" indent="-285750">
              <a:buFont typeface="Arial" panose="020B0604020202020204" pitchFamily="34" charset="0"/>
              <a:buChar char="•"/>
            </a:pPr>
            <a:r>
              <a:rPr lang="es-ES" sz="2000" dirty="0">
                <a:latin typeface="DK Crayon Crumble" panose="03070001040701010105" pitchFamily="66" charset="0"/>
              </a:rPr>
              <a:t>SE RECOMIENDA CAMBIAR DE ROPA A DIARIO Y PROCEDER A SU LAVADO Y DESINFECCIÓN.</a:t>
            </a:r>
          </a:p>
          <a:p>
            <a:endParaRPr lang="es-ES" sz="2000" dirty="0">
              <a:latin typeface="DK Crayon Crumble" panose="03070001040701010105" pitchFamily="66" charset="0"/>
            </a:endParaRPr>
          </a:p>
          <a:p>
            <a:pPr marL="285750" indent="-285750">
              <a:buFont typeface="Arial" panose="020B0604020202020204" pitchFamily="34" charset="0"/>
              <a:buChar char="•"/>
            </a:pPr>
            <a:r>
              <a:rPr lang="es-ES" sz="2000" dirty="0">
                <a:latin typeface="DK Crayon Crumble" panose="03070001040701010105" pitchFamily="66" charset="0"/>
              </a:rPr>
              <a:t>LA PRIMERA REUNIÓN TRIMESTRAL CON LOS TUTORES SERÁ ONLINE. SE LES AVISARÁ DE LA FECHA Y ENLACE PARA LA CONEXIÓN.</a:t>
            </a:r>
          </a:p>
          <a:p>
            <a:pPr marL="285750" indent="-285750">
              <a:buFont typeface="Arial" panose="020B0604020202020204" pitchFamily="34" charset="0"/>
              <a:buChar char="•"/>
            </a:pPr>
            <a:endParaRPr lang="es-ES" sz="2000" dirty="0">
              <a:latin typeface="DK Crayon Crumble" panose="03070001040701010105" pitchFamily="66" charset="0"/>
            </a:endParaRPr>
          </a:p>
          <a:p>
            <a:pPr marL="342900" indent="-342900">
              <a:buFont typeface="Arial" panose="020B0604020202020204" pitchFamily="34" charset="0"/>
              <a:buChar char="•"/>
            </a:pPr>
            <a:r>
              <a:rPr lang="es-ES" sz="2000" dirty="0">
                <a:latin typeface="DK Crayon Crumble" panose="03070001040701010105" pitchFamily="66" charset="0"/>
              </a:rPr>
              <a:t>LAS TUTORÍAS SERÁN SIEMPRE ONLINE O TELEFÓNICAMENTE.</a:t>
            </a:r>
          </a:p>
          <a:p>
            <a:pPr marL="342900" indent="-342900">
              <a:buFont typeface="Arial" panose="020B0604020202020204" pitchFamily="34" charset="0"/>
              <a:buChar char="•"/>
            </a:pPr>
            <a:endParaRPr lang="es-ES" sz="2000" dirty="0">
              <a:latin typeface="DK Crayon Crumble" panose="03070001040701010105" pitchFamily="66" charset="0"/>
            </a:endParaRPr>
          </a:p>
          <a:p>
            <a:pPr marL="342900" indent="-342900">
              <a:buFont typeface="Arial" panose="020B0604020202020204" pitchFamily="34" charset="0"/>
              <a:buChar char="•"/>
            </a:pPr>
            <a:r>
              <a:rPr lang="es-ES" sz="2000" dirty="0">
                <a:latin typeface="DK Crayon Crumble" panose="03070001040701010105" pitchFamily="66" charset="0"/>
              </a:rPr>
              <a:t>EL CENTRO DISPONDRÁ DE UN COORDINADOR COVID, QUE SERÁ EL ENCARGADO DE LA DETECCIÓN DE CASOS Y DE INFORMAR A LAS FAMILIAS.</a:t>
            </a:r>
          </a:p>
          <a:p>
            <a:pPr marL="342900" indent="-342900">
              <a:buFont typeface="Arial" panose="020B0604020202020204" pitchFamily="34" charset="0"/>
              <a:buChar char="•"/>
            </a:pPr>
            <a:endParaRPr lang="es-ES" sz="2000" dirty="0">
              <a:latin typeface="DK Crayon Crumble" panose="03070001040701010105" pitchFamily="66" charset="0"/>
            </a:endParaRPr>
          </a:p>
          <a:p>
            <a:pPr marL="342900" indent="-342900">
              <a:buFont typeface="Arial" panose="020B0604020202020204" pitchFamily="34" charset="0"/>
              <a:buChar char="•"/>
            </a:pPr>
            <a:r>
              <a:rPr lang="es-ES" sz="2000" dirty="0">
                <a:latin typeface="DK Crayon Crumble" panose="03070001040701010105" pitchFamily="66" charset="0"/>
              </a:rPr>
              <a:t>CUANDO UN ALUMNO PRESENTE SÍNTOMAS SE LE AISLARÁ Y SE AVISARÁ A </a:t>
            </a:r>
          </a:p>
          <a:p>
            <a:r>
              <a:rPr lang="es-ES" sz="2000" dirty="0">
                <a:latin typeface="DK Crayon Crumble" panose="03070001040701010105" pitchFamily="66" charset="0"/>
              </a:rPr>
              <a:t>    SU FAMILIA.</a:t>
            </a:r>
          </a:p>
          <a:p>
            <a:endParaRPr lang="es-ES" sz="2000" dirty="0">
              <a:latin typeface="DK Crayon Crumble" panose="03070001040701010105" pitchFamily="66" charset="0"/>
            </a:endParaRPr>
          </a:p>
        </p:txBody>
      </p:sp>
      <p:pic>
        <p:nvPicPr>
          <p:cNvPr id="6" name="Imagen 5">
            <a:extLst>
              <a:ext uri="{FF2B5EF4-FFF2-40B4-BE49-F238E27FC236}">
                <a16:creationId xmlns:a16="http://schemas.microsoft.com/office/drawing/2014/main" id="{378741DB-04F4-4425-88FA-7B0A93140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00" y="4454722"/>
            <a:ext cx="2324100" cy="2246769"/>
          </a:xfrm>
          <a:prstGeom prst="rect">
            <a:avLst/>
          </a:prstGeom>
        </p:spPr>
      </p:pic>
      <p:pic>
        <p:nvPicPr>
          <p:cNvPr id="2" name="Imagen 1">
            <a:extLst>
              <a:ext uri="{FF2B5EF4-FFF2-40B4-BE49-F238E27FC236}">
                <a16:creationId xmlns:a16="http://schemas.microsoft.com/office/drawing/2014/main" id="{483C6537-EDB1-484A-A988-6B51A60FD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95" y="155460"/>
            <a:ext cx="787193" cy="572509"/>
          </a:xfrm>
          <a:prstGeom prst="rect">
            <a:avLst/>
          </a:prstGeom>
        </p:spPr>
      </p:pic>
      <p:pic>
        <p:nvPicPr>
          <p:cNvPr id="8" name="Imagen 7">
            <a:extLst>
              <a:ext uri="{FF2B5EF4-FFF2-40B4-BE49-F238E27FC236}">
                <a16:creationId xmlns:a16="http://schemas.microsoft.com/office/drawing/2014/main" id="{7718E4C3-B061-411C-86CF-26285899167D}"/>
              </a:ext>
            </a:extLst>
          </p:cNvPr>
          <p:cNvPicPr>
            <a:picLocks noChangeAspect="1"/>
          </p:cNvPicPr>
          <p:nvPr/>
        </p:nvPicPr>
        <p:blipFill>
          <a:blip r:embed="rId4"/>
          <a:stretch>
            <a:fillRect/>
          </a:stretch>
        </p:blipFill>
        <p:spPr>
          <a:xfrm>
            <a:off x="11067107" y="73881"/>
            <a:ext cx="787194" cy="958788"/>
          </a:xfrm>
          <a:prstGeom prst="rect">
            <a:avLst/>
          </a:prstGeom>
        </p:spPr>
      </p:pic>
    </p:spTree>
    <p:extLst>
      <p:ext uri="{BB962C8B-B14F-4D97-AF65-F5344CB8AC3E}">
        <p14:creationId xmlns:p14="http://schemas.microsoft.com/office/powerpoint/2010/main" val="3659632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10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A16D81D7-F165-413A-AA0F-6D59C71863E2}"/>
              </a:ext>
            </a:extLst>
          </p:cNvPr>
          <p:cNvSpPr txBox="1">
            <a:spLocks/>
          </p:cNvSpPr>
          <p:nvPr/>
        </p:nvSpPr>
        <p:spPr>
          <a:xfrm>
            <a:off x="1708951" y="47523"/>
            <a:ext cx="9144000" cy="12874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latin typeface="DK Crayon Crumble" panose="03070001040701010105" pitchFamily="66" charset="0"/>
              </a:rPr>
              <a:t>MEDIDAS A ADOPTAR</a:t>
            </a:r>
          </a:p>
        </p:txBody>
      </p:sp>
      <p:pic>
        <p:nvPicPr>
          <p:cNvPr id="5" name="Imagen 4">
            <a:extLst>
              <a:ext uri="{FF2B5EF4-FFF2-40B4-BE49-F238E27FC236}">
                <a16:creationId xmlns:a16="http://schemas.microsoft.com/office/drawing/2014/main" id="{AF175FE3-16EC-4020-B39F-81B48CD11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95" y="155460"/>
            <a:ext cx="787193" cy="572509"/>
          </a:xfrm>
          <a:prstGeom prst="rect">
            <a:avLst/>
          </a:prstGeom>
        </p:spPr>
      </p:pic>
      <p:pic>
        <p:nvPicPr>
          <p:cNvPr id="7" name="Imagen 6">
            <a:extLst>
              <a:ext uri="{FF2B5EF4-FFF2-40B4-BE49-F238E27FC236}">
                <a16:creationId xmlns:a16="http://schemas.microsoft.com/office/drawing/2014/main" id="{9048921D-10CD-4EC9-8039-467756EB4920}"/>
              </a:ext>
            </a:extLst>
          </p:cNvPr>
          <p:cNvPicPr>
            <a:picLocks noChangeAspect="1"/>
          </p:cNvPicPr>
          <p:nvPr/>
        </p:nvPicPr>
        <p:blipFill>
          <a:blip r:embed="rId3"/>
          <a:stretch>
            <a:fillRect/>
          </a:stretch>
        </p:blipFill>
        <p:spPr>
          <a:xfrm>
            <a:off x="11067107" y="73881"/>
            <a:ext cx="787194" cy="958788"/>
          </a:xfrm>
          <a:prstGeom prst="rect">
            <a:avLst/>
          </a:prstGeom>
        </p:spPr>
      </p:pic>
      <p:sp>
        <p:nvSpPr>
          <p:cNvPr id="8" name="CuadroTexto 7">
            <a:extLst>
              <a:ext uri="{FF2B5EF4-FFF2-40B4-BE49-F238E27FC236}">
                <a16:creationId xmlns:a16="http://schemas.microsoft.com/office/drawing/2014/main" id="{656E14C2-F6BA-4973-85E1-BE65F8504419}"/>
              </a:ext>
            </a:extLst>
          </p:cNvPr>
          <p:cNvSpPr txBox="1"/>
          <p:nvPr/>
        </p:nvSpPr>
        <p:spPr>
          <a:xfrm>
            <a:off x="958788" y="1334985"/>
            <a:ext cx="10423587" cy="4801314"/>
          </a:xfrm>
          <a:prstGeom prst="rect">
            <a:avLst/>
          </a:prstGeom>
          <a:noFill/>
        </p:spPr>
        <p:txBody>
          <a:bodyPr wrap="square" rtlCol="0">
            <a:spAutoFit/>
          </a:bodyPr>
          <a:lstStyle/>
          <a:p>
            <a:pPr marL="285750" indent="-285750">
              <a:buFont typeface="Arial" panose="020B0604020202020204" pitchFamily="34" charset="0"/>
              <a:buChar char="•"/>
            </a:pPr>
            <a:r>
              <a:rPr lang="es-ES" dirty="0">
                <a:latin typeface="DK Crayon Crumble" panose="03070001040701010105" pitchFamily="66" charset="0"/>
              </a:rPr>
              <a:t>LOS ALUMNOS DISPONDRÁN DE DISPENSADORES DE GEL EN LAS AULAS, ASÍ COMO EN LOS PASILLOS. EN LOS BAÑOS DISPONDRÁN DE DISPENSADORES DE JABÓN Y PAPEL, Y PAPELERAS DE PEDAL.</a:t>
            </a:r>
          </a:p>
          <a:p>
            <a:pPr marL="285750" indent="-285750">
              <a:buFont typeface="Arial" panose="020B0604020202020204" pitchFamily="34" charset="0"/>
              <a:buChar char="•"/>
            </a:pPr>
            <a:endParaRPr lang="es-ES" dirty="0">
              <a:latin typeface="DK Crayon Crumble" panose="03070001040701010105" pitchFamily="66" charset="0"/>
            </a:endParaRPr>
          </a:p>
          <a:p>
            <a:pPr marL="285750" indent="-285750">
              <a:buFont typeface="Arial" panose="020B0604020202020204" pitchFamily="34" charset="0"/>
              <a:buChar char="•"/>
            </a:pPr>
            <a:r>
              <a:rPr lang="es-ES" dirty="0">
                <a:latin typeface="DK Crayon Crumble" panose="03070001040701010105" pitchFamily="66" charset="0"/>
              </a:rPr>
              <a:t>SE INCREMENTARÁ LA LIMPIEZA EN EL CENTRO.</a:t>
            </a:r>
          </a:p>
          <a:p>
            <a:pPr marL="285750" indent="-285750">
              <a:buFont typeface="Arial" panose="020B0604020202020204" pitchFamily="34" charset="0"/>
              <a:buChar char="•"/>
            </a:pPr>
            <a:endParaRPr lang="es-ES" dirty="0">
              <a:latin typeface="DK Crayon Crumble" panose="03070001040701010105" pitchFamily="66" charset="0"/>
            </a:endParaRPr>
          </a:p>
          <a:p>
            <a:pPr marL="285750" indent="-285750">
              <a:buFont typeface="Arial" panose="020B0604020202020204" pitchFamily="34" charset="0"/>
              <a:buChar char="•"/>
            </a:pPr>
            <a:r>
              <a:rPr lang="es-ES" dirty="0">
                <a:latin typeface="DK Crayon Crumble" panose="03070001040701010105" pitchFamily="66" charset="0"/>
              </a:rPr>
              <a:t>SE HAN COLOCADO MAMPARAS EN SECRETARÍA Y CONSERJERÍA PARA LA ATENCIÓN AL PÚBLICO.</a:t>
            </a:r>
          </a:p>
          <a:p>
            <a:pPr marL="285750" indent="-285750">
              <a:buFont typeface="Arial" panose="020B0604020202020204" pitchFamily="34" charset="0"/>
              <a:buChar char="•"/>
            </a:pPr>
            <a:endParaRPr lang="es-ES" dirty="0">
              <a:latin typeface="DK Crayon Crumble" panose="03070001040701010105" pitchFamily="66" charset="0"/>
            </a:endParaRPr>
          </a:p>
          <a:p>
            <a:pPr marL="285750" indent="-285750">
              <a:buFont typeface="Arial" panose="020B0604020202020204" pitchFamily="34" charset="0"/>
              <a:buChar char="•"/>
            </a:pPr>
            <a:r>
              <a:rPr lang="es-ES" dirty="0">
                <a:latin typeface="DK Crayon Crumble" panose="03070001040701010105" pitchFamily="66" charset="0"/>
              </a:rPr>
              <a:t>LA ENFERMERA SERÁ LA COORDINADORA COVID DEL CENTRO.</a:t>
            </a:r>
          </a:p>
          <a:p>
            <a:pPr marL="285750" indent="-285750">
              <a:buFont typeface="Arial" panose="020B0604020202020204" pitchFamily="34" charset="0"/>
              <a:buChar char="•"/>
            </a:pPr>
            <a:endParaRPr lang="es-ES" dirty="0">
              <a:latin typeface="DK Crayon Crumble" panose="03070001040701010105" pitchFamily="66" charset="0"/>
            </a:endParaRPr>
          </a:p>
          <a:p>
            <a:pPr marL="285750" indent="-285750">
              <a:buFont typeface="Arial" panose="020B0604020202020204" pitchFamily="34" charset="0"/>
              <a:buChar char="•"/>
            </a:pPr>
            <a:r>
              <a:rPr lang="es-ES" dirty="0">
                <a:latin typeface="DK Crayon Crumble" panose="03070001040701010105" pitchFamily="66" charset="0"/>
              </a:rPr>
              <a:t>SE VENTILARÁN CONTINUAMENTE LAS AULAS, Y SIEMPRE QUE SEA POSIBLE SE MANTENDRÁN LAS PUERTAS ABIERTAS EN CLASE.</a:t>
            </a:r>
          </a:p>
          <a:p>
            <a:pPr marL="285750" indent="-285750">
              <a:buFont typeface="Arial" panose="020B0604020202020204" pitchFamily="34" charset="0"/>
              <a:buChar char="•"/>
            </a:pPr>
            <a:endParaRPr lang="es-ES" dirty="0">
              <a:latin typeface="DK Crayon Crumble" panose="03070001040701010105" pitchFamily="66" charset="0"/>
            </a:endParaRPr>
          </a:p>
          <a:p>
            <a:pPr marL="285750" indent="-285750">
              <a:buFont typeface="Arial" panose="020B0604020202020204" pitchFamily="34" charset="0"/>
              <a:buChar char="•"/>
            </a:pPr>
            <a:r>
              <a:rPr lang="es-ES" dirty="0">
                <a:latin typeface="DK Crayon Crumble" panose="03070001040701010105" pitchFamily="66" charset="0"/>
              </a:rPr>
              <a:t>EL ACCESO A LOS BAÑOS SE REGULARÁ CON DISTANCIAS DE SEGURIDAD, Y CON SEÑALIZACIÓN PARA NO ACCEDER CUANDO OTRO ALUMNO ESTÉ HACIENDO USO DE ÉL</a:t>
            </a:r>
          </a:p>
          <a:p>
            <a:pPr marL="285750" indent="-285750">
              <a:buFont typeface="Arial" panose="020B0604020202020204" pitchFamily="34" charset="0"/>
              <a:buChar char="•"/>
            </a:pPr>
            <a:endParaRPr lang="es-ES" dirty="0">
              <a:latin typeface="DK Crayon Crumble" panose="03070001040701010105" pitchFamily="66" charset="0"/>
            </a:endParaRPr>
          </a:p>
          <a:p>
            <a:endParaRPr lang="es-ES" dirty="0">
              <a:latin typeface="DK Crayon Crumble" panose="03070001040701010105" pitchFamily="66" charset="0"/>
            </a:endParaRPr>
          </a:p>
          <a:p>
            <a:endParaRPr lang="es-ES" dirty="0">
              <a:latin typeface="DK Crayon Crumble" panose="03070001040701010105" pitchFamily="66" charset="0"/>
            </a:endParaRPr>
          </a:p>
        </p:txBody>
      </p:sp>
      <p:pic>
        <p:nvPicPr>
          <p:cNvPr id="4" name="Imagen 3">
            <a:extLst>
              <a:ext uri="{FF2B5EF4-FFF2-40B4-BE49-F238E27FC236}">
                <a16:creationId xmlns:a16="http://schemas.microsoft.com/office/drawing/2014/main" id="{8CB29813-8634-48EF-BFB4-28E55DD8A9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4493" y="5193436"/>
            <a:ext cx="3426781" cy="1464815"/>
          </a:xfrm>
          <a:prstGeom prst="rect">
            <a:avLst/>
          </a:prstGeom>
        </p:spPr>
      </p:pic>
    </p:spTree>
    <p:extLst>
      <p:ext uri="{BB962C8B-B14F-4D97-AF65-F5344CB8AC3E}">
        <p14:creationId xmlns:p14="http://schemas.microsoft.com/office/powerpoint/2010/main" val="2134258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10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5A185513-F1CA-4463-8BB3-147B07578499}"/>
              </a:ext>
            </a:extLst>
          </p:cNvPr>
          <p:cNvSpPr txBox="1">
            <a:spLocks/>
          </p:cNvSpPr>
          <p:nvPr/>
        </p:nvSpPr>
        <p:spPr>
          <a:xfrm>
            <a:off x="1185907" y="2860"/>
            <a:ext cx="9144000" cy="12874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latin typeface="DK Crayon Crumble" panose="03070001040701010105" pitchFamily="66" charset="0"/>
              </a:rPr>
              <a:t>MATERIAL</a:t>
            </a:r>
          </a:p>
        </p:txBody>
      </p:sp>
      <p:sp>
        <p:nvSpPr>
          <p:cNvPr id="5" name="CuadroTexto 4">
            <a:extLst>
              <a:ext uri="{FF2B5EF4-FFF2-40B4-BE49-F238E27FC236}">
                <a16:creationId xmlns:a16="http://schemas.microsoft.com/office/drawing/2014/main" id="{EB5EC95F-5B8B-4C67-A584-BB7789E849A6}"/>
              </a:ext>
            </a:extLst>
          </p:cNvPr>
          <p:cNvSpPr txBox="1"/>
          <p:nvPr/>
        </p:nvSpPr>
        <p:spPr>
          <a:xfrm>
            <a:off x="875513" y="1230269"/>
            <a:ext cx="10810875" cy="5632311"/>
          </a:xfrm>
          <a:prstGeom prst="rect">
            <a:avLst/>
          </a:prstGeom>
          <a:noFill/>
        </p:spPr>
        <p:txBody>
          <a:bodyPr wrap="square" rtlCol="0">
            <a:spAutoFit/>
          </a:bodyPr>
          <a:lstStyle/>
          <a:p>
            <a:pPr marL="285750" indent="-285750">
              <a:buFont typeface="Arial" panose="020B0604020202020204" pitchFamily="34" charset="0"/>
              <a:buChar char="•"/>
            </a:pPr>
            <a:r>
              <a:rPr lang="es-ES" sz="1800" dirty="0">
                <a:latin typeface="DK Crayon Crumble" panose="03070001040701010105" pitchFamily="66" charset="0"/>
              </a:rPr>
              <a:t>EL ALUMNO TRAERÁ A DIARIO: UN VASO (INFANTIL), BOTELLA DE AGUA CON NOMBRE (PRIMARIA Y SECUNDARIA)…….. Y VENDRÁN DEBIDAMENTE DESINFECTADOS AL DÍA SIGUIENTE. LAS FUENTES DEL CENTRO PERMANECERÁN CLAUSURADAS.</a:t>
            </a:r>
          </a:p>
          <a:p>
            <a:endParaRPr lang="es-ES" sz="1800" dirty="0">
              <a:latin typeface="DK Crayon Crumble" panose="03070001040701010105" pitchFamily="66" charset="0"/>
            </a:endParaRPr>
          </a:p>
          <a:p>
            <a:pPr marL="285750" indent="-285750">
              <a:buFont typeface="Arial" panose="020B0604020202020204" pitchFamily="34" charset="0"/>
              <a:buChar char="•"/>
            </a:pPr>
            <a:r>
              <a:rPr lang="es-ES" sz="1800" dirty="0">
                <a:latin typeface="DK Crayon Crumble" panose="03070001040701010105" pitchFamily="66" charset="0"/>
              </a:rPr>
              <a:t>LOS ALUMNOS DE PRIMARIA DEBERÁN ENTREGAR AL TUTOR/A UN SOBRE CON 5 MASCARILLAS, EN EL SOBRE FIGURARÁ EL NOMBRE COMPLETO DEL NIÑO/A.</a:t>
            </a:r>
          </a:p>
          <a:p>
            <a:pPr marL="285750" indent="-285750">
              <a:buFont typeface="Arial" panose="020B0604020202020204" pitchFamily="34" charset="0"/>
              <a:buChar char="•"/>
            </a:pPr>
            <a:endParaRPr lang="es-ES" dirty="0">
              <a:latin typeface="DK Crayon Crumble" panose="03070001040701010105" pitchFamily="66" charset="0"/>
            </a:endParaRPr>
          </a:p>
          <a:p>
            <a:pPr marL="285750" indent="-285750">
              <a:buFont typeface="Arial" panose="020B0604020202020204" pitchFamily="34" charset="0"/>
              <a:buChar char="•"/>
            </a:pPr>
            <a:r>
              <a:rPr lang="es-ES" sz="1800" dirty="0">
                <a:latin typeface="DK Crayon Crumble" panose="03070001040701010105" pitchFamily="66" charset="0"/>
              </a:rPr>
              <a:t>LOS ALUMNOS DE SECUNDARIA DEBERÁN LLEVAR EN LA MOCHILA UN SOBRE CON 5 MASCARILLAS, CADA UNA DE ELLAS ROTULADA EN LA PARTE SUPERIOR DERECHA O IZQUIERDA CON SU NOMBRE.</a:t>
            </a:r>
          </a:p>
          <a:p>
            <a:endParaRPr lang="es-ES" sz="1800" dirty="0">
              <a:latin typeface="DK Crayon Crumble" panose="03070001040701010105" pitchFamily="66" charset="0"/>
            </a:endParaRPr>
          </a:p>
          <a:p>
            <a:pPr marL="285750" indent="-285750">
              <a:buFont typeface="Arial" panose="020B0604020202020204" pitchFamily="34" charset="0"/>
              <a:buChar char="•"/>
            </a:pPr>
            <a:r>
              <a:rPr lang="es-ES" sz="1800" dirty="0">
                <a:latin typeface="DK Crayon Crumble" panose="03070001040701010105" pitchFamily="66" charset="0"/>
              </a:rPr>
              <a:t>LOS ALUMNOS DISPONDRÁN DE CAJA O BOLSA PARA GUARDAR LA MASCARILLA EN EL COMEDOR.</a:t>
            </a:r>
          </a:p>
          <a:p>
            <a:pPr marL="285750" indent="-285750">
              <a:buFont typeface="Arial" panose="020B0604020202020204" pitchFamily="34" charset="0"/>
              <a:buChar char="•"/>
            </a:pPr>
            <a:endParaRPr lang="es-ES" sz="1800" dirty="0">
              <a:latin typeface="DK Crayon Crumble" panose="03070001040701010105" pitchFamily="66" charset="0"/>
            </a:endParaRPr>
          </a:p>
          <a:p>
            <a:pPr marL="285750" indent="-285750">
              <a:buFont typeface="Arial" panose="020B0604020202020204" pitchFamily="34" charset="0"/>
              <a:buChar char="•"/>
            </a:pPr>
            <a:r>
              <a:rPr lang="es-ES" sz="1800" dirty="0">
                <a:latin typeface="DK Crayon Crumble" panose="03070001040701010105" pitchFamily="66" charset="0"/>
              </a:rPr>
              <a:t>EN INFANTIL LLEVARÁN TODOS LOS DÍAS EL BABY Y LA BOLSA PARA DESINFECTARLOS.</a:t>
            </a:r>
          </a:p>
          <a:p>
            <a:endParaRPr lang="es-ES" sz="1800" dirty="0">
              <a:latin typeface="DK Crayon Crumble" panose="03070001040701010105" pitchFamily="66" charset="0"/>
            </a:endParaRPr>
          </a:p>
          <a:p>
            <a:pPr marL="285750" indent="-285750">
              <a:buFont typeface="Arial" panose="020B0604020202020204" pitchFamily="34" charset="0"/>
              <a:buChar char="•"/>
            </a:pPr>
            <a:r>
              <a:rPr lang="es-ES" sz="1800" dirty="0">
                <a:latin typeface="DK Crayon Crumble" panose="03070001040701010105" pitchFamily="66" charset="0"/>
              </a:rPr>
              <a:t>EL MATERIAL QUE LLEVEN LOS ALUMNOS A CASA (LIBROS, CUADERNOS, TABLETS……..) </a:t>
            </a:r>
          </a:p>
          <a:p>
            <a:r>
              <a:rPr lang="es-ES" dirty="0">
                <a:latin typeface="DK Crayon Crumble" panose="03070001040701010105" pitchFamily="66" charset="0"/>
              </a:rPr>
              <a:t>   </a:t>
            </a:r>
            <a:r>
              <a:rPr lang="es-ES" sz="1800" dirty="0">
                <a:latin typeface="DK Crayon Crumble" panose="03070001040701010105" pitchFamily="66" charset="0"/>
              </a:rPr>
              <a:t>DEBERÁ VENIR AL DÍA SIGUIENTE PERFECTAMENTE DESINFECTADO.</a:t>
            </a:r>
          </a:p>
          <a:p>
            <a:endParaRPr lang="es-ES" sz="1800" dirty="0">
              <a:latin typeface="DK Crayon Crumble" panose="03070001040701010105" pitchFamily="66" charset="0"/>
            </a:endParaRPr>
          </a:p>
          <a:p>
            <a:endParaRPr lang="es-ES" sz="1800" dirty="0">
              <a:latin typeface="DK Crayon Crumble" panose="03070001040701010105" pitchFamily="66" charset="0"/>
            </a:endParaRPr>
          </a:p>
          <a:p>
            <a:pPr marL="285750" indent="-285750">
              <a:buFont typeface="Arial" panose="020B0604020202020204" pitchFamily="34" charset="0"/>
              <a:buChar char="•"/>
            </a:pPr>
            <a:endParaRPr lang="es-ES" sz="1800" dirty="0">
              <a:latin typeface="DK Crayon Crumble" panose="03070001040701010105" pitchFamily="66" charset="0"/>
            </a:endParaRPr>
          </a:p>
          <a:p>
            <a:pPr marL="285750" indent="-285750">
              <a:buFont typeface="Arial" panose="020B0604020202020204" pitchFamily="34" charset="0"/>
              <a:buChar char="•"/>
            </a:pPr>
            <a:endParaRPr lang="es-ES" sz="1800" dirty="0">
              <a:latin typeface="DK Crayon Crumble" panose="03070001040701010105" pitchFamily="66" charset="0"/>
            </a:endParaRPr>
          </a:p>
        </p:txBody>
      </p:sp>
      <p:pic>
        <p:nvPicPr>
          <p:cNvPr id="7" name="Imagen 6">
            <a:extLst>
              <a:ext uri="{FF2B5EF4-FFF2-40B4-BE49-F238E27FC236}">
                <a16:creationId xmlns:a16="http://schemas.microsoft.com/office/drawing/2014/main" id="{6949198E-D276-440D-8A60-D9DB298E9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95" y="155460"/>
            <a:ext cx="787193" cy="572509"/>
          </a:xfrm>
          <a:prstGeom prst="rect">
            <a:avLst/>
          </a:prstGeom>
        </p:spPr>
      </p:pic>
      <p:pic>
        <p:nvPicPr>
          <p:cNvPr id="9" name="Imagen 8">
            <a:extLst>
              <a:ext uri="{FF2B5EF4-FFF2-40B4-BE49-F238E27FC236}">
                <a16:creationId xmlns:a16="http://schemas.microsoft.com/office/drawing/2014/main" id="{8EC88CE8-2E13-4EDF-A376-BFAD659AB7D4}"/>
              </a:ext>
            </a:extLst>
          </p:cNvPr>
          <p:cNvPicPr>
            <a:picLocks noChangeAspect="1"/>
          </p:cNvPicPr>
          <p:nvPr/>
        </p:nvPicPr>
        <p:blipFill>
          <a:blip r:embed="rId3"/>
          <a:stretch>
            <a:fillRect/>
          </a:stretch>
        </p:blipFill>
        <p:spPr>
          <a:xfrm>
            <a:off x="11067107" y="73881"/>
            <a:ext cx="787194" cy="958788"/>
          </a:xfrm>
          <a:prstGeom prst="rect">
            <a:avLst/>
          </a:prstGeom>
        </p:spPr>
      </p:pic>
      <p:pic>
        <p:nvPicPr>
          <p:cNvPr id="8" name="Imagen 7">
            <a:extLst>
              <a:ext uri="{FF2B5EF4-FFF2-40B4-BE49-F238E27FC236}">
                <a16:creationId xmlns:a16="http://schemas.microsoft.com/office/drawing/2014/main" id="{8CA06598-0F96-458C-97B6-50DAAB099E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9110" y="4868563"/>
            <a:ext cx="2261594" cy="1769326"/>
          </a:xfrm>
          <a:prstGeom prst="rect">
            <a:avLst/>
          </a:prstGeom>
        </p:spPr>
      </p:pic>
    </p:spTree>
    <p:extLst>
      <p:ext uri="{BB962C8B-B14F-4D97-AF65-F5344CB8AC3E}">
        <p14:creationId xmlns:p14="http://schemas.microsoft.com/office/powerpoint/2010/main" val="2626053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10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2F5A98E7-456B-40A2-9B4D-5B44D1E2E845}"/>
              </a:ext>
            </a:extLst>
          </p:cNvPr>
          <p:cNvSpPr txBox="1">
            <a:spLocks/>
          </p:cNvSpPr>
          <p:nvPr/>
        </p:nvSpPr>
        <p:spPr>
          <a:xfrm>
            <a:off x="1708951" y="36551"/>
            <a:ext cx="9144000" cy="12874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latin typeface="DK Crayon Crumble" panose="03070001040701010105" pitchFamily="66" charset="0"/>
              </a:rPr>
              <a:t>MATERIAL</a:t>
            </a:r>
          </a:p>
        </p:txBody>
      </p:sp>
      <p:sp>
        <p:nvSpPr>
          <p:cNvPr id="5" name="CuadroTexto 4">
            <a:extLst>
              <a:ext uri="{FF2B5EF4-FFF2-40B4-BE49-F238E27FC236}">
                <a16:creationId xmlns:a16="http://schemas.microsoft.com/office/drawing/2014/main" id="{7EF8E89C-602D-483A-9FDA-EFB76738DB53}"/>
              </a:ext>
            </a:extLst>
          </p:cNvPr>
          <p:cNvSpPr txBox="1"/>
          <p:nvPr/>
        </p:nvSpPr>
        <p:spPr>
          <a:xfrm>
            <a:off x="958788" y="1646688"/>
            <a:ext cx="7554417" cy="4801314"/>
          </a:xfrm>
          <a:prstGeom prst="rect">
            <a:avLst/>
          </a:prstGeom>
          <a:noFill/>
        </p:spPr>
        <p:txBody>
          <a:bodyPr wrap="square" rtlCol="0">
            <a:spAutoFit/>
          </a:bodyPr>
          <a:lstStyle/>
          <a:p>
            <a:pPr marL="285750" indent="-285750">
              <a:buFont typeface="Arial" panose="020B0604020202020204" pitchFamily="34" charset="0"/>
              <a:buChar char="•"/>
            </a:pPr>
            <a:r>
              <a:rPr lang="es-ES" dirty="0">
                <a:latin typeface="DK Crayon Crumble" panose="03070001040701010105" pitchFamily="66" charset="0"/>
              </a:rPr>
              <a:t>EL DESAYUNO VENDRÁ EN UNA FIAMBRERA. TODOS LOS ALUMNOS DESAYUNARÁN EN EL </a:t>
            </a:r>
          </a:p>
          <a:p>
            <a:r>
              <a:rPr lang="es-ES" dirty="0">
                <a:latin typeface="DK Crayon Crumble" panose="03070001040701010105" pitchFamily="66" charset="0"/>
              </a:rPr>
              <a:t>   AULA.</a:t>
            </a:r>
          </a:p>
          <a:p>
            <a:endParaRPr lang="es-ES" dirty="0">
              <a:latin typeface="DK Crayon Crumble" panose="03070001040701010105" pitchFamily="66" charset="0"/>
            </a:endParaRPr>
          </a:p>
          <a:p>
            <a:pPr marL="285750" indent="-285750">
              <a:buFont typeface="Arial" panose="020B0604020202020204" pitchFamily="34" charset="0"/>
              <a:buChar char="•"/>
            </a:pPr>
            <a:r>
              <a:rPr lang="es-ES" dirty="0">
                <a:latin typeface="DK Crayon Crumble" panose="03070001040701010105" pitchFamily="66" charset="0"/>
              </a:rPr>
              <a:t>LOS ALUMNOS DE INFANTIL Y PRIMARIA DEBERÁN TRAER AL CENTRO UNA CAJA DE PAÑUELOS DE PAPEL CON EL NOMBRE PUESTO. LOS DE SECUNDARIA CONVIENE QUE LLEVEN UN PAQUETE DE PAÑUELOS EN LA MOCHILA.</a:t>
            </a:r>
          </a:p>
          <a:p>
            <a:pPr marL="285750" indent="-285750">
              <a:buFont typeface="Arial" panose="020B0604020202020204" pitchFamily="34" charset="0"/>
              <a:buChar char="•"/>
            </a:pPr>
            <a:endParaRPr lang="es-ES" dirty="0">
              <a:latin typeface="DK Crayon Crumble" panose="03070001040701010105" pitchFamily="66" charset="0"/>
            </a:endParaRPr>
          </a:p>
          <a:p>
            <a:pPr marL="285750" indent="-285750">
              <a:buFont typeface="Arial" panose="020B0604020202020204" pitchFamily="34" charset="0"/>
              <a:buChar char="•"/>
            </a:pPr>
            <a:r>
              <a:rPr lang="es-ES" dirty="0">
                <a:latin typeface="DK Crayon Crumble" panose="03070001040701010105" pitchFamily="66" charset="0"/>
              </a:rPr>
              <a:t>DADO QUE LAS INSTRUCCIONES DE LA COMUNIDAD DE MADRID INDICA QUE  ENTRE LOS ALUMNOS DE 4º, 5º Y 6º DE PRIMARIA HAY QUE PROMOVER EL USO DE DISPOSITIVOS ELECTRÓNICOS, PARA QUE PUEDAN REALIZAR EN EL DOMICILIO AQUELLAS TAREAS QUE NO HAYAN PODIDO COMPLETAR EN EL CENTRO, Y ASÍ MISMO, SE RECOMIENDA UTILIZAR UNA BIBLIOTECA VIRTUAL PARA LEER 3 LIBROS AL TRIMESTRE. POR ESTE MOTIVO, Y DADO QUE LOS ALUMNOS DE 5º Y 6º DE PRIMARIA YA TRABAJAN CON LIBROS DIGITALES Y TABLETS, SERÍA ACONSEJABLE QUE LOS ALUMNOS DE 4º DE PRIMARIA DISPUSIERAN DE UN DISPOSITIVO ELECTRÓNICO EN CASA.</a:t>
            </a:r>
          </a:p>
        </p:txBody>
      </p:sp>
      <p:pic>
        <p:nvPicPr>
          <p:cNvPr id="7" name="Imagen 6">
            <a:extLst>
              <a:ext uri="{FF2B5EF4-FFF2-40B4-BE49-F238E27FC236}">
                <a16:creationId xmlns:a16="http://schemas.microsoft.com/office/drawing/2014/main" id="{F5502E8C-D0FE-4806-96C8-22DB1CB5D2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95" y="155460"/>
            <a:ext cx="787193" cy="572509"/>
          </a:xfrm>
          <a:prstGeom prst="rect">
            <a:avLst/>
          </a:prstGeom>
        </p:spPr>
      </p:pic>
      <p:pic>
        <p:nvPicPr>
          <p:cNvPr id="9" name="Imagen 8">
            <a:extLst>
              <a:ext uri="{FF2B5EF4-FFF2-40B4-BE49-F238E27FC236}">
                <a16:creationId xmlns:a16="http://schemas.microsoft.com/office/drawing/2014/main" id="{EB5A935E-E42C-4392-809D-FEEA9890A4D7}"/>
              </a:ext>
            </a:extLst>
          </p:cNvPr>
          <p:cNvPicPr>
            <a:picLocks noChangeAspect="1"/>
          </p:cNvPicPr>
          <p:nvPr/>
        </p:nvPicPr>
        <p:blipFill>
          <a:blip r:embed="rId3"/>
          <a:stretch>
            <a:fillRect/>
          </a:stretch>
        </p:blipFill>
        <p:spPr>
          <a:xfrm>
            <a:off x="11067107" y="73881"/>
            <a:ext cx="787194" cy="958788"/>
          </a:xfrm>
          <a:prstGeom prst="rect">
            <a:avLst/>
          </a:prstGeom>
        </p:spPr>
      </p:pic>
      <p:pic>
        <p:nvPicPr>
          <p:cNvPr id="11" name="Imagen 10">
            <a:extLst>
              <a:ext uri="{FF2B5EF4-FFF2-40B4-BE49-F238E27FC236}">
                <a16:creationId xmlns:a16="http://schemas.microsoft.com/office/drawing/2014/main" id="{1DD809A3-0771-4959-BD18-B62E40FB5F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2281" y="4607512"/>
            <a:ext cx="2674818" cy="2084130"/>
          </a:xfrm>
          <a:prstGeom prst="rect">
            <a:avLst/>
          </a:prstGeom>
        </p:spPr>
      </p:pic>
    </p:spTree>
    <p:extLst>
      <p:ext uri="{BB962C8B-B14F-4D97-AF65-F5344CB8AC3E}">
        <p14:creationId xmlns:p14="http://schemas.microsoft.com/office/powerpoint/2010/main" val="2411154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98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FAF49D8-C638-47A6-AF0E-10FD2FB82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95" y="155460"/>
            <a:ext cx="787193" cy="572509"/>
          </a:xfrm>
          <a:prstGeom prst="rect">
            <a:avLst/>
          </a:prstGeom>
        </p:spPr>
      </p:pic>
      <p:pic>
        <p:nvPicPr>
          <p:cNvPr id="5" name="Imagen 4">
            <a:extLst>
              <a:ext uri="{FF2B5EF4-FFF2-40B4-BE49-F238E27FC236}">
                <a16:creationId xmlns:a16="http://schemas.microsoft.com/office/drawing/2014/main" id="{CDC7964F-2700-41EA-AFFB-4568C79577AB}"/>
              </a:ext>
            </a:extLst>
          </p:cNvPr>
          <p:cNvPicPr>
            <a:picLocks noChangeAspect="1"/>
          </p:cNvPicPr>
          <p:nvPr/>
        </p:nvPicPr>
        <p:blipFill>
          <a:blip r:embed="rId3"/>
          <a:stretch>
            <a:fillRect/>
          </a:stretch>
        </p:blipFill>
        <p:spPr>
          <a:xfrm>
            <a:off x="11067107" y="73881"/>
            <a:ext cx="787194" cy="958788"/>
          </a:xfrm>
          <a:prstGeom prst="rect">
            <a:avLst/>
          </a:prstGeom>
        </p:spPr>
      </p:pic>
      <p:sp>
        <p:nvSpPr>
          <p:cNvPr id="7" name="Título 1">
            <a:extLst>
              <a:ext uri="{FF2B5EF4-FFF2-40B4-BE49-F238E27FC236}">
                <a16:creationId xmlns:a16="http://schemas.microsoft.com/office/drawing/2014/main" id="{217036E4-E643-41DF-B50F-D34DE860351E}"/>
              </a:ext>
            </a:extLst>
          </p:cNvPr>
          <p:cNvSpPr txBox="1">
            <a:spLocks/>
          </p:cNvSpPr>
          <p:nvPr/>
        </p:nvSpPr>
        <p:spPr>
          <a:xfrm>
            <a:off x="1708951" y="47523"/>
            <a:ext cx="9144000" cy="12874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latin typeface="DK Crayon Crumble" panose="03070001040701010105" pitchFamily="66" charset="0"/>
              </a:rPr>
              <a:t>COMEDOR</a:t>
            </a:r>
          </a:p>
        </p:txBody>
      </p:sp>
      <p:sp>
        <p:nvSpPr>
          <p:cNvPr id="8" name="CuadroTexto 7">
            <a:extLst>
              <a:ext uri="{FF2B5EF4-FFF2-40B4-BE49-F238E27FC236}">
                <a16:creationId xmlns:a16="http://schemas.microsoft.com/office/drawing/2014/main" id="{88AF96F3-84A3-4011-AB9B-46DC91085A82}"/>
              </a:ext>
            </a:extLst>
          </p:cNvPr>
          <p:cNvSpPr txBox="1"/>
          <p:nvPr/>
        </p:nvSpPr>
        <p:spPr>
          <a:xfrm>
            <a:off x="565191" y="1032669"/>
            <a:ext cx="9601200" cy="4893647"/>
          </a:xfrm>
          <a:prstGeom prst="rect">
            <a:avLst/>
          </a:prstGeom>
          <a:noFill/>
        </p:spPr>
        <p:txBody>
          <a:bodyPr wrap="square" rtlCol="0">
            <a:spAutoFit/>
          </a:bodyPr>
          <a:lstStyle/>
          <a:p>
            <a:pPr marL="285750" indent="-285750">
              <a:buFont typeface="Arial" panose="020B0604020202020204" pitchFamily="34" charset="0"/>
              <a:buChar char="•"/>
            </a:pPr>
            <a:r>
              <a:rPr lang="es-ES" dirty="0">
                <a:latin typeface="DK Crayon Crumble" panose="03070001040701010105" pitchFamily="66" charset="0"/>
              </a:rPr>
              <a:t>COMERÁN CON SU GRUPO DE CONVIVENCIA ESTABLE. TENDRÁN ASIGNADO UN SITIO PARA TODO EL CURSO.</a:t>
            </a:r>
          </a:p>
          <a:p>
            <a:pPr marL="285750" indent="-285750">
              <a:buFont typeface="Arial" panose="020B0604020202020204" pitchFamily="34" charset="0"/>
              <a:buChar char="•"/>
            </a:pPr>
            <a:endParaRPr lang="es-ES" dirty="0">
              <a:latin typeface="DK Crayon Crumble" panose="03070001040701010105" pitchFamily="66" charset="0"/>
            </a:endParaRPr>
          </a:p>
          <a:p>
            <a:pPr marL="285750" indent="-285750">
              <a:buFont typeface="Arial" panose="020B0604020202020204" pitchFamily="34" charset="0"/>
              <a:buChar char="•"/>
            </a:pPr>
            <a:r>
              <a:rPr lang="es-ES" dirty="0">
                <a:latin typeface="DK Crayon Crumble" panose="03070001040701010105" pitchFamily="66" charset="0"/>
              </a:rPr>
              <a:t>SE DESINFECTARÁN LAS MANOS EN LA ENTRADA Y SALIDA.</a:t>
            </a:r>
          </a:p>
          <a:p>
            <a:pPr marL="285750" indent="-285750">
              <a:buFont typeface="Arial" panose="020B0604020202020204" pitchFamily="34" charset="0"/>
              <a:buChar char="•"/>
            </a:pPr>
            <a:endParaRPr lang="es-ES" dirty="0">
              <a:latin typeface="DK Crayon Crumble" panose="03070001040701010105" pitchFamily="66" charset="0"/>
            </a:endParaRPr>
          </a:p>
          <a:p>
            <a:pPr marL="285750" indent="-285750">
              <a:buFont typeface="Arial" panose="020B0604020202020204" pitchFamily="34" charset="0"/>
              <a:buChar char="•"/>
            </a:pPr>
            <a:r>
              <a:rPr lang="es-ES" dirty="0">
                <a:latin typeface="DK Crayon Crumble" panose="03070001040701010105" pitchFamily="66" charset="0"/>
              </a:rPr>
              <a:t>LA COMIDA SE SERVIRÁ EN LAS BANDEJAS PARA QUE NO TENGAN QUE DESPLAZARSE POR EL COMEDOR.</a:t>
            </a:r>
          </a:p>
          <a:p>
            <a:pPr marL="285750" indent="-285750">
              <a:buFont typeface="Arial" panose="020B0604020202020204" pitchFamily="34" charset="0"/>
              <a:buChar char="•"/>
            </a:pPr>
            <a:endParaRPr lang="es-ES" dirty="0">
              <a:latin typeface="DK Crayon Crumble" panose="03070001040701010105" pitchFamily="66" charset="0"/>
            </a:endParaRPr>
          </a:p>
          <a:p>
            <a:pPr marL="285750" indent="-285750">
              <a:buFont typeface="Arial" panose="020B0604020202020204" pitchFamily="34" charset="0"/>
              <a:buChar char="•"/>
            </a:pPr>
            <a:r>
              <a:rPr lang="es-ES" dirty="0">
                <a:latin typeface="DK Crayon Crumble" panose="03070001040701010105" pitchFamily="66" charset="0"/>
              </a:rPr>
              <a:t>LOS ALUMNOS DE INFANTIL SE LAVARÁN LAS MANOS EN EL AULA ANTES DE IR A COMER Y DESPUÉS DE LA COMIDA.</a:t>
            </a:r>
          </a:p>
          <a:p>
            <a:pPr marL="285750" indent="-285750">
              <a:buFont typeface="Arial" panose="020B0604020202020204" pitchFamily="34" charset="0"/>
              <a:buChar char="•"/>
            </a:pPr>
            <a:endParaRPr lang="es-ES" dirty="0">
              <a:latin typeface="DK Crayon Crumble" panose="03070001040701010105" pitchFamily="66" charset="0"/>
            </a:endParaRPr>
          </a:p>
          <a:p>
            <a:pPr marL="285750" indent="-285750">
              <a:buFont typeface="Arial" panose="020B0604020202020204" pitchFamily="34" charset="0"/>
              <a:buChar char="•"/>
            </a:pPr>
            <a:r>
              <a:rPr lang="es-ES" dirty="0">
                <a:latin typeface="DK Crayon Crumble" panose="03070001040701010105" pitchFamily="66" charset="0"/>
              </a:rPr>
              <a:t>HABRÁ UNA PUERTA PARA LAS ENTRADAS Y OTRA PARA LAS SALIDAS.</a:t>
            </a:r>
          </a:p>
          <a:p>
            <a:pPr marL="285750" indent="-285750">
              <a:buFont typeface="Arial" panose="020B0604020202020204" pitchFamily="34" charset="0"/>
              <a:buChar char="•"/>
            </a:pPr>
            <a:endParaRPr lang="es-ES" dirty="0">
              <a:latin typeface="DK Crayon Crumble" panose="03070001040701010105" pitchFamily="66" charset="0"/>
            </a:endParaRPr>
          </a:p>
          <a:p>
            <a:pPr marL="285750" indent="-285750">
              <a:buFont typeface="Arial" panose="020B0604020202020204" pitchFamily="34" charset="0"/>
              <a:buChar char="•"/>
            </a:pPr>
            <a:r>
              <a:rPr lang="es-ES" dirty="0">
                <a:latin typeface="DK Crayon Crumble" panose="03070001040701010105" pitchFamily="66" charset="0"/>
              </a:rPr>
              <a:t>LOS ALUMNOS QUE NECESITEN DIETA BLANDA LO NOTIFICARÁN ENVIANDO UN CORREO A </a:t>
            </a:r>
            <a:r>
              <a:rPr lang="es-ES" sz="2400" b="1" dirty="0">
                <a:solidFill>
                  <a:srgbClr val="00B050"/>
                </a:solidFill>
                <a:hlinkClick r:id="rId4">
                  <a:extLst>
                    <a:ext uri="{A12FA001-AC4F-418D-AE19-62706E023703}">
                      <ahyp:hlinkClr xmlns:ahyp="http://schemas.microsoft.com/office/drawing/2018/hyperlinkcolor" val="tx"/>
                    </a:ext>
                  </a:extLst>
                </a:hlinkClick>
              </a:rPr>
              <a:t>secretaria.cp.elcantizal.lasrozas@educa.madrid.org</a:t>
            </a:r>
            <a:r>
              <a:rPr lang="es-ES" sz="2400" b="1" dirty="0">
                <a:solidFill>
                  <a:srgbClr val="00B050"/>
                </a:solidFill>
              </a:rPr>
              <a:t> </a:t>
            </a:r>
            <a:r>
              <a:rPr lang="es-ES" dirty="0">
                <a:latin typeface="DK Crayon Crumble" panose="03070001040701010105" pitchFamily="66" charset="0"/>
              </a:rPr>
              <a:t>, ANTES DE LAS 11:00 HORAS.</a:t>
            </a:r>
          </a:p>
          <a:p>
            <a:pPr marL="285750" indent="-285750">
              <a:buFont typeface="Arial" panose="020B0604020202020204" pitchFamily="34" charset="0"/>
              <a:buChar char="•"/>
            </a:pPr>
            <a:endParaRPr lang="es-ES" dirty="0">
              <a:latin typeface="DK Crayon Crumble" panose="03070001040701010105" pitchFamily="66" charset="0"/>
            </a:endParaRPr>
          </a:p>
        </p:txBody>
      </p:sp>
      <p:pic>
        <p:nvPicPr>
          <p:cNvPr id="4" name="Imagen 3">
            <a:extLst>
              <a:ext uri="{FF2B5EF4-FFF2-40B4-BE49-F238E27FC236}">
                <a16:creationId xmlns:a16="http://schemas.microsoft.com/office/drawing/2014/main" id="{759B5AC1-808C-4209-8E85-598A1C4C06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1058" y="4976724"/>
            <a:ext cx="2177227" cy="1697214"/>
          </a:xfrm>
          <a:prstGeom prst="rect">
            <a:avLst/>
          </a:prstGeom>
        </p:spPr>
      </p:pic>
    </p:spTree>
    <p:extLst>
      <p:ext uri="{BB962C8B-B14F-4D97-AF65-F5344CB8AC3E}">
        <p14:creationId xmlns:p14="http://schemas.microsoft.com/office/powerpoint/2010/main" val="1205512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10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14A03882-F56A-460C-B1AA-883E63B04498}"/>
              </a:ext>
            </a:extLst>
          </p:cNvPr>
          <p:cNvSpPr txBox="1">
            <a:spLocks/>
          </p:cNvSpPr>
          <p:nvPr/>
        </p:nvSpPr>
        <p:spPr>
          <a:xfrm>
            <a:off x="1166026" y="73881"/>
            <a:ext cx="9144000" cy="12874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latin typeface="DK Crayon Crumble" panose="03070001040701010105" pitchFamily="66" charset="0"/>
              </a:rPr>
              <a:t>RECREOS</a:t>
            </a:r>
          </a:p>
        </p:txBody>
      </p:sp>
      <p:pic>
        <p:nvPicPr>
          <p:cNvPr id="5" name="Imagen 4">
            <a:extLst>
              <a:ext uri="{FF2B5EF4-FFF2-40B4-BE49-F238E27FC236}">
                <a16:creationId xmlns:a16="http://schemas.microsoft.com/office/drawing/2014/main" id="{5EECB2C3-AF5A-409B-8CF7-38B230FA497D}"/>
              </a:ext>
            </a:extLst>
          </p:cNvPr>
          <p:cNvPicPr>
            <a:picLocks noChangeAspect="1"/>
          </p:cNvPicPr>
          <p:nvPr/>
        </p:nvPicPr>
        <p:blipFill>
          <a:blip r:embed="rId2"/>
          <a:stretch>
            <a:fillRect/>
          </a:stretch>
        </p:blipFill>
        <p:spPr>
          <a:xfrm>
            <a:off x="11067107" y="73881"/>
            <a:ext cx="787194" cy="958788"/>
          </a:xfrm>
          <a:prstGeom prst="rect">
            <a:avLst/>
          </a:prstGeom>
        </p:spPr>
      </p:pic>
      <p:pic>
        <p:nvPicPr>
          <p:cNvPr id="7" name="Imagen 6">
            <a:extLst>
              <a:ext uri="{FF2B5EF4-FFF2-40B4-BE49-F238E27FC236}">
                <a16:creationId xmlns:a16="http://schemas.microsoft.com/office/drawing/2014/main" id="{E96622AB-50C5-4D19-B75F-4F79A71B3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95" y="155460"/>
            <a:ext cx="787193" cy="572509"/>
          </a:xfrm>
          <a:prstGeom prst="rect">
            <a:avLst/>
          </a:prstGeom>
        </p:spPr>
      </p:pic>
      <p:sp>
        <p:nvSpPr>
          <p:cNvPr id="8" name="CuadroTexto 7">
            <a:extLst>
              <a:ext uri="{FF2B5EF4-FFF2-40B4-BE49-F238E27FC236}">
                <a16:creationId xmlns:a16="http://schemas.microsoft.com/office/drawing/2014/main" id="{088F6825-166B-440C-A96C-B79451E6A911}"/>
              </a:ext>
            </a:extLst>
          </p:cNvPr>
          <p:cNvSpPr txBox="1"/>
          <p:nvPr/>
        </p:nvSpPr>
        <p:spPr>
          <a:xfrm>
            <a:off x="363003" y="1634647"/>
            <a:ext cx="11465994" cy="2308324"/>
          </a:xfrm>
          <a:prstGeom prst="rect">
            <a:avLst/>
          </a:prstGeom>
          <a:noFill/>
        </p:spPr>
        <p:txBody>
          <a:bodyPr wrap="square" rtlCol="0">
            <a:spAutoFit/>
          </a:bodyPr>
          <a:lstStyle/>
          <a:p>
            <a:pPr marL="285750" indent="-285750">
              <a:buFont typeface="Arial" panose="020B0604020202020204" pitchFamily="34" charset="0"/>
              <a:buChar char="•"/>
            </a:pPr>
            <a:r>
              <a:rPr lang="es-ES" dirty="0">
                <a:latin typeface="DK Crayon Crumble" panose="03070001040701010105" pitchFamily="66" charset="0"/>
              </a:rPr>
              <a:t>LOS RECREOS DE SECUNDARIA SE REALIZARÁN EN LA PISTA DE RUGBY. LOS ALUMNOS ACCEDERÁN A DICHA PISTA POR LA CALLE HIGUERA. LA SALIDA DE ALUMNOS HACIA LA PISTA SE REALIZARÁ DE FORMA ESCALONADA. </a:t>
            </a:r>
          </a:p>
          <a:p>
            <a:pPr marL="285750" indent="-285750">
              <a:buFont typeface="Arial" panose="020B0604020202020204" pitchFamily="34" charset="0"/>
              <a:buChar char="•"/>
            </a:pPr>
            <a:endParaRPr lang="es-ES" dirty="0">
              <a:latin typeface="DK Crayon Crumble" panose="03070001040701010105" pitchFamily="66" charset="0"/>
            </a:endParaRPr>
          </a:p>
          <a:p>
            <a:pPr marL="285750" indent="-285750">
              <a:buFont typeface="Arial" panose="020B0604020202020204" pitchFamily="34" charset="0"/>
              <a:buChar char="•"/>
            </a:pPr>
            <a:r>
              <a:rPr lang="es-ES" dirty="0">
                <a:latin typeface="DK Crayon Crumble" panose="03070001040701010105" pitchFamily="66" charset="0"/>
              </a:rPr>
              <a:t>LOS RECREOS DE INFANTIL SE ORGANIZARÁN POR GRUPOS DE CONVIVENCIA. PARA ELLO DIVIDIREMOS LOS PATIOS EN DIFERENTES ZONAS.</a:t>
            </a:r>
          </a:p>
          <a:p>
            <a:pPr marL="285750" indent="-285750">
              <a:buFont typeface="Arial" panose="020B0604020202020204" pitchFamily="34" charset="0"/>
              <a:buChar char="•"/>
            </a:pPr>
            <a:endParaRPr lang="es-ES" dirty="0">
              <a:latin typeface="DK Crayon Crumble" panose="03070001040701010105" pitchFamily="66" charset="0"/>
            </a:endParaRPr>
          </a:p>
          <a:p>
            <a:pPr marL="285750" indent="-285750">
              <a:buFont typeface="Arial" panose="020B0604020202020204" pitchFamily="34" charset="0"/>
              <a:buChar char="•"/>
            </a:pPr>
            <a:r>
              <a:rPr lang="es-ES" dirty="0">
                <a:latin typeface="DK Crayon Crumble" panose="03070001040701010105" pitchFamily="66" charset="0"/>
              </a:rPr>
              <a:t>LOS PATIOS DE PRIMARIA SE ORGANIZARÁN, TAMBIÉN, POR GRUPOS DE CONVIVENCIA. PARA ELLO SE DELIMITARÁN DIFERENTES ZONAS, NO OBSTANTE, EN ESTE CASO, DEPENDEMOS DE LAS OBRAS QUE SE ESTÁN REALIZANDO EN LA PISTA.</a:t>
            </a:r>
          </a:p>
        </p:txBody>
      </p:sp>
      <p:pic>
        <p:nvPicPr>
          <p:cNvPr id="4" name="Imagen 3">
            <a:extLst>
              <a:ext uri="{FF2B5EF4-FFF2-40B4-BE49-F238E27FC236}">
                <a16:creationId xmlns:a16="http://schemas.microsoft.com/office/drawing/2014/main" id="{CEA6EF4C-6D98-4898-A03F-2198F2D3D6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1247" y="4216275"/>
            <a:ext cx="6753225" cy="2324100"/>
          </a:xfrm>
          <a:prstGeom prst="rect">
            <a:avLst/>
          </a:prstGeom>
        </p:spPr>
      </p:pic>
    </p:spTree>
    <p:extLst>
      <p:ext uri="{BB962C8B-B14F-4D97-AF65-F5344CB8AC3E}">
        <p14:creationId xmlns:p14="http://schemas.microsoft.com/office/powerpoint/2010/main" val="3586329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10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F17DF749-9E96-4475-BC82-A187050F414D}"/>
              </a:ext>
            </a:extLst>
          </p:cNvPr>
          <p:cNvSpPr txBox="1">
            <a:spLocks/>
          </p:cNvSpPr>
          <p:nvPr/>
        </p:nvSpPr>
        <p:spPr>
          <a:xfrm>
            <a:off x="1166026" y="73881"/>
            <a:ext cx="9144000" cy="12874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latin typeface="DK Crayon Crumble" panose="03070001040701010105" pitchFamily="66" charset="0"/>
              </a:rPr>
              <a:t>CONTACTO</a:t>
            </a:r>
          </a:p>
        </p:txBody>
      </p:sp>
      <p:sp>
        <p:nvSpPr>
          <p:cNvPr id="4" name="CuadroTexto 3">
            <a:extLst>
              <a:ext uri="{FF2B5EF4-FFF2-40B4-BE49-F238E27FC236}">
                <a16:creationId xmlns:a16="http://schemas.microsoft.com/office/drawing/2014/main" id="{72704592-9D3B-478E-8258-E7BD48FB02A5}"/>
              </a:ext>
            </a:extLst>
          </p:cNvPr>
          <p:cNvSpPr txBox="1"/>
          <p:nvPr/>
        </p:nvSpPr>
        <p:spPr>
          <a:xfrm>
            <a:off x="259492" y="1112108"/>
            <a:ext cx="11516497" cy="4247317"/>
          </a:xfrm>
          <a:prstGeom prst="rect">
            <a:avLst/>
          </a:prstGeom>
          <a:noFill/>
        </p:spPr>
        <p:txBody>
          <a:bodyPr wrap="square" rtlCol="0">
            <a:spAutoFit/>
          </a:bodyPr>
          <a:lstStyle/>
          <a:p>
            <a:pPr marL="285750" indent="-285750">
              <a:buFont typeface="Arial" panose="020B0604020202020204" pitchFamily="34" charset="0"/>
              <a:buChar char="•"/>
            </a:pPr>
            <a:r>
              <a:rPr lang="es-ES" dirty="0"/>
              <a:t>SI ALGUNA FAMILIA NECESITA COMUNICARSE CON EL CENTRO LO HARÁ MEDIANTE TELÉFONO, O CORREO ELECTRÓNICO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SÓLO SE PODRÁ ACCEDER AL CENTRO CUANDO EL PROFESOR, EL EQUIPO DIRECTIVO O LA ENFERMERA ASÍ LO ESTIME Y PREVIA CITA, CUMPLIENDO LAS MEDIDAS DE SEGURIDAD.</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TELÉFONO DEL CENTRO: </a:t>
            </a:r>
            <a:r>
              <a:rPr lang="es-ES" sz="2400" b="1" dirty="0">
                <a:solidFill>
                  <a:srgbClr val="00B0F0"/>
                </a:solidFill>
              </a:rPr>
              <a:t>916030099</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CORREO ELECTRÓNICO: </a:t>
            </a:r>
            <a:r>
              <a:rPr lang="es-ES" sz="2400" b="1" dirty="0">
                <a:solidFill>
                  <a:srgbClr val="00B0F0"/>
                </a:solidFill>
                <a:hlinkClick r:id="rId2">
                  <a:extLst>
                    <a:ext uri="{A12FA001-AC4F-418D-AE19-62706E023703}">
                      <ahyp:hlinkClr xmlns:ahyp="http://schemas.microsoft.com/office/drawing/2018/hyperlinkcolor" val="tx"/>
                    </a:ext>
                  </a:extLst>
                </a:hlinkClick>
              </a:rPr>
              <a:t>cp.elcantizal.lasrozas@educa.Madrid.org</a:t>
            </a:r>
            <a:endParaRPr lang="es-ES" sz="2400" b="1" dirty="0">
              <a:solidFill>
                <a:srgbClr val="00B0F0"/>
              </a:solidFill>
            </a:endParaRPr>
          </a:p>
          <a:p>
            <a:pPr marL="285750" indent="-285750">
              <a:buFont typeface="Arial" panose="020B0604020202020204" pitchFamily="34" charset="0"/>
              <a:buChar char="•"/>
            </a:pPr>
            <a:endParaRPr lang="es-ES" sz="2400" b="1" dirty="0">
              <a:solidFill>
                <a:srgbClr val="FF0000"/>
              </a:solidFill>
            </a:endParaRPr>
          </a:p>
          <a:p>
            <a:pPr marL="342900" indent="-342900">
              <a:buFont typeface="Arial" panose="020B0604020202020204" pitchFamily="34" charset="0"/>
              <a:buChar char="•"/>
            </a:pPr>
            <a:r>
              <a:rPr lang="es-ES" dirty="0"/>
              <a:t>PÁGINA WEB</a:t>
            </a:r>
            <a:r>
              <a:rPr lang="es-ES" sz="2400" dirty="0"/>
              <a:t>: </a:t>
            </a:r>
            <a:r>
              <a:rPr lang="es-ES" sz="2400" b="1" dirty="0">
                <a:solidFill>
                  <a:srgbClr val="00B0F0"/>
                </a:solidFill>
                <a:hlinkClick r:id="rId3">
                  <a:extLst>
                    <a:ext uri="{A12FA001-AC4F-418D-AE19-62706E023703}">
                      <ahyp:hlinkClr xmlns:ahyp="http://schemas.microsoft.com/office/drawing/2018/hyperlinkcolor" val="tx"/>
                    </a:ext>
                  </a:extLst>
                </a:hlinkClick>
              </a:rPr>
              <a:t>www.colegioelcantizal.es</a:t>
            </a:r>
            <a:endParaRPr lang="es-ES" sz="2400" b="1" dirty="0">
              <a:solidFill>
                <a:srgbClr val="00B0F0"/>
              </a:solidFill>
            </a:endParaRPr>
          </a:p>
          <a:p>
            <a:pPr marL="342900" indent="-342900">
              <a:buFont typeface="Arial" panose="020B0604020202020204" pitchFamily="34" charset="0"/>
              <a:buChar char="•"/>
            </a:pPr>
            <a:endParaRPr lang="es-ES" sz="2400" b="1" dirty="0">
              <a:solidFill>
                <a:srgbClr val="92D050"/>
              </a:solidFill>
            </a:endParaRPr>
          </a:p>
          <a:p>
            <a:pPr marL="342900" indent="-342900">
              <a:buFont typeface="Arial" panose="020B0604020202020204" pitchFamily="34" charset="0"/>
              <a:buChar char="•"/>
            </a:pPr>
            <a:r>
              <a:rPr lang="es-ES" b="1" dirty="0"/>
              <a:t>CUENTA DE INSTAGRAM:                    </a:t>
            </a:r>
            <a:r>
              <a:rPr lang="es-ES" b="1" dirty="0" err="1">
                <a:solidFill>
                  <a:srgbClr val="00B0F0"/>
                </a:solidFill>
              </a:rPr>
              <a:t>colegioelcantizal</a:t>
            </a:r>
            <a:endParaRPr lang="es-ES" b="1" dirty="0">
              <a:solidFill>
                <a:srgbClr val="00B0F0"/>
              </a:solidFill>
            </a:endParaRPr>
          </a:p>
        </p:txBody>
      </p:sp>
      <p:pic>
        <p:nvPicPr>
          <p:cNvPr id="6" name="Imagen 5">
            <a:extLst>
              <a:ext uri="{FF2B5EF4-FFF2-40B4-BE49-F238E27FC236}">
                <a16:creationId xmlns:a16="http://schemas.microsoft.com/office/drawing/2014/main" id="{B7E6FE8E-60E4-418F-B4A5-3581657B6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036" y="4724529"/>
            <a:ext cx="696483" cy="634896"/>
          </a:xfrm>
          <a:prstGeom prst="rect">
            <a:avLst/>
          </a:prstGeom>
        </p:spPr>
      </p:pic>
      <p:pic>
        <p:nvPicPr>
          <p:cNvPr id="8" name="Imagen 7">
            <a:extLst>
              <a:ext uri="{FF2B5EF4-FFF2-40B4-BE49-F238E27FC236}">
                <a16:creationId xmlns:a16="http://schemas.microsoft.com/office/drawing/2014/main" id="{4E282E8F-44A5-4032-AB1D-CECF4384AE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595" y="155460"/>
            <a:ext cx="787193" cy="572509"/>
          </a:xfrm>
          <a:prstGeom prst="rect">
            <a:avLst/>
          </a:prstGeom>
        </p:spPr>
      </p:pic>
      <p:pic>
        <p:nvPicPr>
          <p:cNvPr id="10" name="Imagen 9">
            <a:extLst>
              <a:ext uri="{FF2B5EF4-FFF2-40B4-BE49-F238E27FC236}">
                <a16:creationId xmlns:a16="http://schemas.microsoft.com/office/drawing/2014/main" id="{B36FCBAE-13D5-4C96-A6A2-ADE8109E7930}"/>
              </a:ext>
            </a:extLst>
          </p:cNvPr>
          <p:cNvPicPr>
            <a:picLocks noChangeAspect="1"/>
          </p:cNvPicPr>
          <p:nvPr/>
        </p:nvPicPr>
        <p:blipFill>
          <a:blip r:embed="rId6"/>
          <a:stretch>
            <a:fillRect/>
          </a:stretch>
        </p:blipFill>
        <p:spPr>
          <a:xfrm>
            <a:off x="11067107" y="73881"/>
            <a:ext cx="787194" cy="958788"/>
          </a:xfrm>
          <a:prstGeom prst="rect">
            <a:avLst/>
          </a:prstGeom>
        </p:spPr>
      </p:pic>
    </p:spTree>
    <p:extLst>
      <p:ext uri="{BB962C8B-B14F-4D97-AF65-F5344CB8AC3E}">
        <p14:creationId xmlns:p14="http://schemas.microsoft.com/office/powerpoint/2010/main" val="1261042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10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1997706B-791F-44AB-B974-160047C03779}"/>
              </a:ext>
            </a:extLst>
          </p:cNvPr>
          <p:cNvSpPr txBox="1">
            <a:spLocks/>
          </p:cNvSpPr>
          <p:nvPr/>
        </p:nvSpPr>
        <p:spPr>
          <a:xfrm>
            <a:off x="1600200" y="388938"/>
            <a:ext cx="9144000" cy="1287462"/>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latin typeface="DK Crayon Crumble" panose="03070001040701010105" pitchFamily="66" charset="0"/>
              </a:rPr>
              <a:t>FECHAS COMIENZO CLASES</a:t>
            </a:r>
          </a:p>
        </p:txBody>
      </p:sp>
      <p:sp>
        <p:nvSpPr>
          <p:cNvPr id="4" name="CuadroTexto 3">
            <a:extLst>
              <a:ext uri="{FF2B5EF4-FFF2-40B4-BE49-F238E27FC236}">
                <a16:creationId xmlns:a16="http://schemas.microsoft.com/office/drawing/2014/main" id="{DAE07ADE-255C-4655-A902-51499D0FA67E}"/>
              </a:ext>
            </a:extLst>
          </p:cNvPr>
          <p:cNvSpPr txBox="1"/>
          <p:nvPr/>
        </p:nvSpPr>
        <p:spPr>
          <a:xfrm>
            <a:off x="1209582" y="1720840"/>
            <a:ext cx="9925235" cy="3693319"/>
          </a:xfrm>
          <a:prstGeom prst="rect">
            <a:avLst/>
          </a:prstGeom>
          <a:noFill/>
        </p:spPr>
        <p:txBody>
          <a:bodyPr wrap="square" rtlCol="0">
            <a:spAutoFit/>
          </a:bodyPr>
          <a:lstStyle/>
          <a:p>
            <a:r>
              <a:rPr lang="es-ES" dirty="0">
                <a:latin typeface="DK Crayon Crumble" panose="03070001040701010105" pitchFamily="66" charset="0"/>
              </a:rPr>
              <a:t>EL COMIENZO DE LAS CLASES SE REALIZARÁ DE MANERA ESCALONADA:</a:t>
            </a:r>
          </a:p>
          <a:p>
            <a:endParaRPr lang="es-ES" dirty="0">
              <a:latin typeface="DK Crayon Crumble" panose="03070001040701010105" pitchFamily="66" charset="0"/>
            </a:endParaRPr>
          </a:p>
          <a:p>
            <a:pPr marL="285750" indent="-285750">
              <a:buFont typeface="Arial" panose="020B0604020202020204" pitchFamily="34" charset="0"/>
              <a:buChar char="•"/>
            </a:pPr>
            <a:r>
              <a:rPr lang="es-ES" dirty="0">
                <a:latin typeface="DK Crayon Crumble" panose="03070001040701010105" pitchFamily="66" charset="0"/>
              </a:rPr>
              <a:t>INFANTIL, 1º, 2º Y 3º DE PRIMARIA COMENZARÁN EL 8 DE SEPTIEMBRE.</a:t>
            </a:r>
          </a:p>
          <a:p>
            <a:endParaRPr lang="es-ES" dirty="0">
              <a:latin typeface="DK Crayon Crumble" panose="03070001040701010105" pitchFamily="66" charset="0"/>
            </a:endParaRPr>
          </a:p>
          <a:p>
            <a:pPr marL="285750" indent="-285750">
              <a:buFont typeface="Arial" panose="020B0604020202020204" pitchFamily="34" charset="0"/>
              <a:buChar char="•"/>
            </a:pPr>
            <a:r>
              <a:rPr lang="es-ES" dirty="0">
                <a:latin typeface="DK Crayon Crumble" panose="03070001040701010105" pitchFamily="66" charset="0"/>
              </a:rPr>
              <a:t>3º Y 4º DE LA ESO COMENZARÁN EL 9 DE SEPTIEMBRE. ESE DÍA A LAS 10:00 SE REALIZARÁ LA PRESENTACIÓN DE 3º DE LA ESO Y A LAS 12:00 LA DE 4º DE LA ESO. LAS CLASES COMENZARÁN DE FORMA ORDINARIA EL 10 DE SEPTIEMBRE.</a:t>
            </a:r>
          </a:p>
          <a:p>
            <a:endParaRPr lang="es-ES" dirty="0">
              <a:latin typeface="DK Crayon Crumble" panose="03070001040701010105" pitchFamily="66" charset="0"/>
            </a:endParaRPr>
          </a:p>
          <a:p>
            <a:pPr marL="285750" indent="-285750">
              <a:buFont typeface="Arial" panose="020B0604020202020204" pitchFamily="34" charset="0"/>
              <a:buChar char="•"/>
            </a:pPr>
            <a:r>
              <a:rPr lang="es-ES" dirty="0">
                <a:latin typeface="DK Crayon Crumble" panose="03070001040701010105" pitchFamily="66" charset="0"/>
              </a:rPr>
              <a:t>4º, 5º Y 6º DE PRIMARIA COMENZARÁN EL 17 DE SEPTIEMBRE.</a:t>
            </a:r>
          </a:p>
          <a:p>
            <a:endParaRPr lang="es-ES" dirty="0">
              <a:latin typeface="DK Crayon Crumble" panose="03070001040701010105" pitchFamily="66" charset="0"/>
            </a:endParaRPr>
          </a:p>
          <a:p>
            <a:pPr marL="285750" indent="-285750">
              <a:buFont typeface="Arial" panose="020B0604020202020204" pitchFamily="34" charset="0"/>
              <a:buChar char="•"/>
            </a:pPr>
            <a:r>
              <a:rPr lang="es-ES" dirty="0">
                <a:latin typeface="DK Crayon Crumble" panose="03070001040701010105" pitchFamily="66" charset="0"/>
              </a:rPr>
              <a:t>1º Y 2º DE LA ESO COMENZARÁN EL 18 DE SEPTIEMBRE. ESEDÍA A LAS 10:00 SE REALIZARÁ LA PRESENTACIÓN DE 1º DE LA ESO Y A LAS 12:00 LA DE 2º DE LA ESO. LAS CLASES </a:t>
            </a:r>
          </a:p>
          <a:p>
            <a:r>
              <a:rPr lang="es-ES" dirty="0">
                <a:latin typeface="DK Crayon Crumble" panose="03070001040701010105" pitchFamily="66" charset="0"/>
              </a:rPr>
              <a:t>   COMENZARÁN DE FORMA ORDINARIA EL 21 DE SEPTIEMBRE.</a:t>
            </a:r>
          </a:p>
        </p:txBody>
      </p:sp>
      <p:pic>
        <p:nvPicPr>
          <p:cNvPr id="6" name="Imagen 5">
            <a:extLst>
              <a:ext uri="{FF2B5EF4-FFF2-40B4-BE49-F238E27FC236}">
                <a16:creationId xmlns:a16="http://schemas.microsoft.com/office/drawing/2014/main" id="{C89C1FF9-A562-43CE-B0B7-923D3A7E6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95" y="155460"/>
            <a:ext cx="787193" cy="572509"/>
          </a:xfrm>
          <a:prstGeom prst="rect">
            <a:avLst/>
          </a:prstGeom>
        </p:spPr>
      </p:pic>
      <p:pic>
        <p:nvPicPr>
          <p:cNvPr id="8" name="Imagen 7">
            <a:extLst>
              <a:ext uri="{FF2B5EF4-FFF2-40B4-BE49-F238E27FC236}">
                <a16:creationId xmlns:a16="http://schemas.microsoft.com/office/drawing/2014/main" id="{D0F724B3-1086-4BDE-AEBC-F207EAE2C64B}"/>
              </a:ext>
            </a:extLst>
          </p:cNvPr>
          <p:cNvPicPr>
            <a:picLocks noChangeAspect="1"/>
          </p:cNvPicPr>
          <p:nvPr/>
        </p:nvPicPr>
        <p:blipFill>
          <a:blip r:embed="rId3"/>
          <a:stretch>
            <a:fillRect/>
          </a:stretch>
        </p:blipFill>
        <p:spPr>
          <a:xfrm>
            <a:off x="11067107" y="73881"/>
            <a:ext cx="787194" cy="958788"/>
          </a:xfrm>
          <a:prstGeom prst="rect">
            <a:avLst/>
          </a:prstGeom>
        </p:spPr>
      </p:pic>
      <p:pic>
        <p:nvPicPr>
          <p:cNvPr id="10" name="Imagen 9">
            <a:extLst>
              <a:ext uri="{FF2B5EF4-FFF2-40B4-BE49-F238E27FC236}">
                <a16:creationId xmlns:a16="http://schemas.microsoft.com/office/drawing/2014/main" id="{2AA6CD04-7BC5-4812-BF98-03ABCB4C72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6811" y="4926467"/>
            <a:ext cx="3184124" cy="1857652"/>
          </a:xfrm>
          <a:prstGeom prst="rect">
            <a:avLst/>
          </a:prstGeom>
        </p:spPr>
      </p:pic>
    </p:spTree>
    <p:extLst>
      <p:ext uri="{BB962C8B-B14F-4D97-AF65-F5344CB8AC3E}">
        <p14:creationId xmlns:p14="http://schemas.microsoft.com/office/powerpoint/2010/main" val="313161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2B510F0-01DE-45D3-AEE7-2260B9895493}"/>
              </a:ext>
            </a:extLst>
          </p:cNvPr>
          <p:cNvSpPr txBox="1"/>
          <p:nvPr/>
        </p:nvSpPr>
        <p:spPr>
          <a:xfrm>
            <a:off x="1272746" y="1594022"/>
            <a:ext cx="10330248" cy="2308324"/>
          </a:xfrm>
          <a:prstGeom prst="rect">
            <a:avLst/>
          </a:prstGeom>
          <a:noFill/>
        </p:spPr>
        <p:txBody>
          <a:bodyPr wrap="square" rtlCol="0">
            <a:spAutoFit/>
          </a:bodyPr>
          <a:lstStyle/>
          <a:p>
            <a:r>
              <a:rPr lang="es-ES" sz="4800" dirty="0">
                <a:latin typeface="DK Crayon Crumble" panose="03070001040701010105" pitchFamily="66" charset="0"/>
              </a:rPr>
              <a:t>TODA ESTA ORGANIZACIÓN PUEDE IR CAMBIANDO  TENIENDO EN CUENTA LAS SITUACIONES QUE SE VAYAN DANDO</a:t>
            </a:r>
          </a:p>
        </p:txBody>
      </p:sp>
    </p:spTree>
    <p:extLst>
      <p:ext uri="{BB962C8B-B14F-4D97-AF65-F5344CB8AC3E}">
        <p14:creationId xmlns:p14="http://schemas.microsoft.com/office/powerpoint/2010/main" val="907890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64BECAF-1611-4BC1-8521-932C8D090851}"/>
              </a:ext>
            </a:extLst>
          </p:cNvPr>
          <p:cNvSpPr txBox="1"/>
          <p:nvPr/>
        </p:nvSpPr>
        <p:spPr>
          <a:xfrm>
            <a:off x="578708" y="691978"/>
            <a:ext cx="11034583" cy="3970318"/>
          </a:xfrm>
          <a:prstGeom prst="rect">
            <a:avLst/>
          </a:prstGeom>
          <a:noFill/>
        </p:spPr>
        <p:txBody>
          <a:bodyPr wrap="square" rtlCol="0">
            <a:spAutoFit/>
          </a:bodyPr>
          <a:lstStyle/>
          <a:p>
            <a:r>
              <a:rPr lang="es-ES" sz="3600" dirty="0">
                <a:latin typeface="DK Crayon Crumble" panose="03070001040701010105" pitchFamily="66" charset="0"/>
              </a:rPr>
              <a:t>ES UN AÑO DE TRABAJO DE LA PACIENCIA</a:t>
            </a:r>
          </a:p>
          <a:p>
            <a:r>
              <a:rPr lang="es-ES" sz="3600" dirty="0">
                <a:latin typeface="DK Crayon Crumble" panose="03070001040701010105" pitchFamily="66" charset="0"/>
              </a:rPr>
              <a:t>UN AÑO PARA ESTAR TRANQUILOS</a:t>
            </a:r>
          </a:p>
          <a:p>
            <a:r>
              <a:rPr lang="es-ES" sz="3600" dirty="0">
                <a:latin typeface="DK Crayon Crumble" panose="03070001040701010105" pitchFamily="66" charset="0"/>
              </a:rPr>
              <a:t>UN AÑO DE COMPRENSIÓN DE UNOS CON OTROS</a:t>
            </a:r>
          </a:p>
          <a:p>
            <a:r>
              <a:rPr lang="es-ES" sz="3600" dirty="0">
                <a:latin typeface="DK Crayon Crumble" panose="03070001040701010105" pitchFamily="66" charset="0"/>
              </a:rPr>
              <a:t>UN AÑO DURO Y DIFERENTE</a:t>
            </a:r>
          </a:p>
          <a:p>
            <a:r>
              <a:rPr lang="es-ES" sz="3600" dirty="0">
                <a:latin typeface="DK Crayon Crumble" panose="03070001040701010105" pitchFamily="66" charset="0"/>
              </a:rPr>
              <a:t>UN AÑO PARA AGOBIARNOS. COMPARTE TUS AGOBIOS</a:t>
            </a:r>
          </a:p>
          <a:p>
            <a:r>
              <a:rPr lang="es-ES" sz="3600" dirty="0">
                <a:latin typeface="DK Crayon Crumble" panose="03070001040701010105" pitchFamily="66" charset="0"/>
              </a:rPr>
              <a:t>UN AÑO PARA AYUDARNOS, COMO SIEMPRE HACEMOS</a:t>
            </a:r>
          </a:p>
          <a:p>
            <a:r>
              <a:rPr lang="es-ES" sz="3600" dirty="0">
                <a:latin typeface="DK Crayon Crumble" panose="03070001040701010105" pitchFamily="66" charset="0"/>
              </a:rPr>
              <a:t>UN AÑO PARA……………………APRENDER</a:t>
            </a:r>
          </a:p>
        </p:txBody>
      </p:sp>
      <p:pic>
        <p:nvPicPr>
          <p:cNvPr id="4" name="Imagen 3">
            <a:extLst>
              <a:ext uri="{FF2B5EF4-FFF2-40B4-BE49-F238E27FC236}">
                <a16:creationId xmlns:a16="http://schemas.microsoft.com/office/drawing/2014/main" id="{05CFDE4C-8EFD-4D9C-8502-690AA3E6B9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854" y="4201296"/>
            <a:ext cx="2506362" cy="2360141"/>
          </a:xfrm>
          <a:prstGeom prst="rect">
            <a:avLst/>
          </a:prstGeom>
        </p:spPr>
      </p:pic>
    </p:spTree>
    <p:extLst>
      <p:ext uri="{BB962C8B-B14F-4D97-AF65-F5344CB8AC3E}">
        <p14:creationId xmlns:p14="http://schemas.microsoft.com/office/powerpoint/2010/main" val="3870722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10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60A888B2-7941-4259-A79B-CC67729B6335}"/>
              </a:ext>
            </a:extLst>
          </p:cNvPr>
          <p:cNvSpPr txBox="1">
            <a:spLocks/>
          </p:cNvSpPr>
          <p:nvPr/>
        </p:nvSpPr>
        <p:spPr>
          <a:xfrm>
            <a:off x="958788" y="45601"/>
            <a:ext cx="9144000" cy="12874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latin typeface="DK Crayon Crumble" panose="03070001040701010105" pitchFamily="66" charset="0"/>
              </a:rPr>
              <a:t>NORMAS ENTRADAS</a:t>
            </a:r>
          </a:p>
        </p:txBody>
      </p:sp>
      <p:sp>
        <p:nvSpPr>
          <p:cNvPr id="4" name="CuadroTexto 3">
            <a:extLst>
              <a:ext uri="{FF2B5EF4-FFF2-40B4-BE49-F238E27FC236}">
                <a16:creationId xmlns:a16="http://schemas.microsoft.com/office/drawing/2014/main" id="{B7A0C6B3-1380-47DE-81C4-99E596ED6A79}"/>
              </a:ext>
            </a:extLst>
          </p:cNvPr>
          <p:cNvSpPr txBox="1"/>
          <p:nvPr/>
        </p:nvSpPr>
        <p:spPr>
          <a:xfrm>
            <a:off x="392097" y="1160479"/>
            <a:ext cx="10010775" cy="4770537"/>
          </a:xfrm>
          <a:prstGeom prst="rect">
            <a:avLst/>
          </a:prstGeom>
          <a:noFill/>
        </p:spPr>
        <p:txBody>
          <a:bodyPr wrap="square" rtlCol="0">
            <a:spAutoFit/>
          </a:bodyPr>
          <a:lstStyle/>
          <a:p>
            <a:pPr marL="285750" indent="-285750">
              <a:buFont typeface="Arial" panose="020B0604020202020204" pitchFamily="34" charset="0"/>
              <a:buChar char="•"/>
            </a:pPr>
            <a:r>
              <a:rPr lang="es-ES" sz="1600" dirty="0">
                <a:latin typeface="DK Crayon Crumble" panose="03070001040701010105" pitchFamily="66" charset="0"/>
              </a:rPr>
              <a:t>PARA LAS ENTRADAS Y SALIDAS DE LOS ALUMNOS, Y TENIENDO EN CUENTA LAS INSTRUCCIONES DE LA COMUNIDAD DE MADRID, SE UTILIZARÁN DISTINTAS PUERTAS PARA EVITAR LAS AGLOMERACIONES.</a:t>
            </a:r>
          </a:p>
          <a:p>
            <a:endParaRPr lang="es-ES" sz="1600" dirty="0">
              <a:latin typeface="DK Crayon Crumble" panose="03070001040701010105" pitchFamily="66" charset="0"/>
            </a:endParaRPr>
          </a:p>
          <a:p>
            <a:pPr marL="285750" indent="-285750">
              <a:buFont typeface="Arial" panose="020B0604020202020204" pitchFamily="34" charset="0"/>
              <a:buChar char="•"/>
            </a:pPr>
            <a:r>
              <a:rPr lang="es-ES" sz="1600" b="1" dirty="0">
                <a:solidFill>
                  <a:srgbClr val="FF0000"/>
                </a:solidFill>
                <a:latin typeface="DK Crayon Crumble" panose="03070001040701010105" pitchFamily="66" charset="0"/>
              </a:rPr>
              <a:t>LOS PADRES NO PODRÁN ACCEDER AL CENTRO, </a:t>
            </a:r>
            <a:r>
              <a:rPr lang="es-ES" sz="1600" dirty="0">
                <a:latin typeface="DK Crayon Crumble" panose="03070001040701010105" pitchFamily="66" charset="0"/>
              </a:rPr>
              <a:t>COMO MEDIDA PREVENTIVA, Y SÓLO LO HARÁN CON CITA PREVIA.</a:t>
            </a:r>
          </a:p>
          <a:p>
            <a:endParaRPr lang="es-ES" sz="1600" dirty="0">
              <a:latin typeface="DK Crayon Crumble" panose="03070001040701010105" pitchFamily="66" charset="0"/>
            </a:endParaRPr>
          </a:p>
          <a:p>
            <a:pPr marL="285750" indent="-285750">
              <a:buFont typeface="Arial" panose="020B0604020202020204" pitchFamily="34" charset="0"/>
              <a:buChar char="•"/>
            </a:pPr>
            <a:r>
              <a:rPr lang="es-ES" sz="1600" dirty="0">
                <a:latin typeface="DK Crayon Crumble" panose="03070001040701010105" pitchFamily="66" charset="0"/>
              </a:rPr>
              <a:t>LOS ALUMNOS DE PRIMARIA Y SECUNDARIA ACUDIRÁN AL CENTRO CON MASCARILLA, Y SÓLO SE LA QUITARÁN EN LA COMIDA. LOS DE INFANTIL TRAERÁN UNA MASCARILLA POR SI LA NECESITASEN AL SALIR DE CLASE.</a:t>
            </a:r>
          </a:p>
          <a:p>
            <a:pPr marL="285750" indent="-285750">
              <a:buFont typeface="Arial" panose="020B0604020202020204" pitchFamily="34" charset="0"/>
              <a:buChar char="•"/>
            </a:pPr>
            <a:endParaRPr lang="es-ES" sz="1600" dirty="0">
              <a:latin typeface="DK Crayon Crumble" panose="03070001040701010105" pitchFamily="66" charset="0"/>
            </a:endParaRPr>
          </a:p>
          <a:p>
            <a:endParaRPr lang="es-ES" sz="1600" dirty="0">
              <a:latin typeface="DK Crayon Crumble" panose="03070001040701010105" pitchFamily="66" charset="0"/>
            </a:endParaRPr>
          </a:p>
          <a:p>
            <a:pPr marL="285750" indent="-285750">
              <a:buFont typeface="Arial" panose="020B0604020202020204" pitchFamily="34" charset="0"/>
              <a:buChar char="•"/>
            </a:pPr>
            <a:r>
              <a:rPr lang="es-ES" sz="1600" dirty="0">
                <a:latin typeface="DK Crayon Crumble" panose="03070001040701010105" pitchFamily="66" charset="0"/>
              </a:rPr>
              <a:t>LOS PADRES DEBERÁN COMPROMETERSE A NO TRAER A SUS HIJOS AL CENTRO, CUANDO PRESENTEN ALGUNO DE LOS SÍNTOMAS RELACIONADOS CON COVID-19, DEBERÁN PONERSE EN CONTACTO CON EL MÉDICO DE REFERENCIA Y COMUNICARSE CON EL CENTRO EN EL CASO DE QUE FUESE POSITIVO.</a:t>
            </a:r>
          </a:p>
          <a:p>
            <a:endParaRPr lang="es-ES" sz="1600" dirty="0">
              <a:latin typeface="DK Crayon Crumble" panose="03070001040701010105" pitchFamily="66" charset="0"/>
            </a:endParaRPr>
          </a:p>
          <a:p>
            <a:pPr marL="285750" indent="-285750">
              <a:buFont typeface="Arial" panose="020B0604020202020204" pitchFamily="34" charset="0"/>
              <a:buChar char="•"/>
            </a:pPr>
            <a:r>
              <a:rPr lang="es-ES" sz="1600" dirty="0">
                <a:latin typeface="DK Crayon Crumble" panose="03070001040701010105" pitchFamily="66" charset="0"/>
              </a:rPr>
              <a:t>LOS ALUMNOS DE INFANTIL Y PRIMARIA QUE LLEGUEN TARDE AL CENTRO, ESPERARÁN A QUE TODOS LOS ALUMNOS HAYAN ENTRADO Y ELLOS ENTRARÁN POR LA PUERTA PRINCIPAL, Y PASARÁN POR CONSERJERÍA. EN EL CASO DE ALUMNOS PEQUEÑOS, LOS CONSERJES SALDRÁN A RECOGERLES A LA PUERTA.</a:t>
            </a:r>
          </a:p>
          <a:p>
            <a:pPr marL="285750" indent="-285750">
              <a:buFont typeface="Arial" panose="020B0604020202020204" pitchFamily="34" charset="0"/>
              <a:buChar char="•"/>
            </a:pPr>
            <a:endParaRPr lang="es-ES" sz="1600" dirty="0">
              <a:latin typeface="DK Crayon Crumble" panose="03070001040701010105" pitchFamily="66" charset="0"/>
            </a:endParaRPr>
          </a:p>
          <a:p>
            <a:pPr marL="285750" indent="-285750">
              <a:buFont typeface="Arial" panose="020B0604020202020204" pitchFamily="34" charset="0"/>
              <a:buChar char="•"/>
            </a:pPr>
            <a:r>
              <a:rPr lang="es-ES" sz="1600" dirty="0">
                <a:latin typeface="DK Crayon Crumble" panose="03070001040701010105" pitchFamily="66" charset="0"/>
              </a:rPr>
              <a:t>LOS ALUMNOS DE SECUNDARIA QUE LLEGUEN TARDE, FIRMARÁN SU ENTRADA EN CONSERJERÍA Y ACUDIRÁN A </a:t>
            </a:r>
          </a:p>
          <a:p>
            <a:r>
              <a:rPr lang="es-ES" sz="1600" dirty="0">
                <a:latin typeface="DK Crayon Crumble" panose="03070001040701010105" pitchFamily="66" charset="0"/>
              </a:rPr>
              <a:t>    SU AULA. </a:t>
            </a:r>
          </a:p>
        </p:txBody>
      </p:sp>
      <p:pic>
        <p:nvPicPr>
          <p:cNvPr id="6" name="Imagen 5">
            <a:extLst>
              <a:ext uri="{FF2B5EF4-FFF2-40B4-BE49-F238E27FC236}">
                <a16:creationId xmlns:a16="http://schemas.microsoft.com/office/drawing/2014/main" id="{22A3CF1D-EE58-4D03-A0F9-A65F0D7C3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95" y="155460"/>
            <a:ext cx="787193" cy="572509"/>
          </a:xfrm>
          <a:prstGeom prst="rect">
            <a:avLst/>
          </a:prstGeom>
        </p:spPr>
      </p:pic>
      <p:pic>
        <p:nvPicPr>
          <p:cNvPr id="8" name="Imagen 7">
            <a:extLst>
              <a:ext uri="{FF2B5EF4-FFF2-40B4-BE49-F238E27FC236}">
                <a16:creationId xmlns:a16="http://schemas.microsoft.com/office/drawing/2014/main" id="{40947069-2719-4E81-80F6-ED9F434C7ABD}"/>
              </a:ext>
            </a:extLst>
          </p:cNvPr>
          <p:cNvPicPr>
            <a:picLocks noChangeAspect="1"/>
          </p:cNvPicPr>
          <p:nvPr/>
        </p:nvPicPr>
        <p:blipFill>
          <a:blip r:embed="rId3"/>
          <a:stretch>
            <a:fillRect/>
          </a:stretch>
        </p:blipFill>
        <p:spPr>
          <a:xfrm>
            <a:off x="11067107" y="73881"/>
            <a:ext cx="787194" cy="958788"/>
          </a:xfrm>
          <a:prstGeom prst="rect">
            <a:avLst/>
          </a:prstGeom>
        </p:spPr>
      </p:pic>
      <p:pic>
        <p:nvPicPr>
          <p:cNvPr id="2" name="Imagen 1">
            <a:extLst>
              <a:ext uri="{FF2B5EF4-FFF2-40B4-BE49-F238E27FC236}">
                <a16:creationId xmlns:a16="http://schemas.microsoft.com/office/drawing/2014/main" id="{D72EF8FF-929E-4CDC-8682-8841B36A0C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6861" y="5149049"/>
            <a:ext cx="2444351" cy="1463301"/>
          </a:xfrm>
          <a:prstGeom prst="rect">
            <a:avLst/>
          </a:prstGeom>
        </p:spPr>
      </p:pic>
    </p:spTree>
    <p:extLst>
      <p:ext uri="{BB962C8B-B14F-4D97-AF65-F5344CB8AC3E}">
        <p14:creationId xmlns:p14="http://schemas.microsoft.com/office/powerpoint/2010/main" val="2507110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10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441EC782-C81B-4930-95EF-6FC1AF2406AB}"/>
              </a:ext>
            </a:extLst>
          </p:cNvPr>
          <p:cNvSpPr txBox="1">
            <a:spLocks/>
          </p:cNvSpPr>
          <p:nvPr/>
        </p:nvSpPr>
        <p:spPr>
          <a:xfrm>
            <a:off x="1524000" y="-202017"/>
            <a:ext cx="9144000" cy="1287462"/>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latin typeface="DK Crayon Crumble" panose="03070001040701010105" pitchFamily="66" charset="0"/>
              </a:rPr>
              <a:t>ENTRADAS Y SALIDAS EN 3 AÑOS</a:t>
            </a:r>
          </a:p>
        </p:txBody>
      </p:sp>
      <p:sp>
        <p:nvSpPr>
          <p:cNvPr id="4" name="CuadroTexto 3">
            <a:extLst>
              <a:ext uri="{FF2B5EF4-FFF2-40B4-BE49-F238E27FC236}">
                <a16:creationId xmlns:a16="http://schemas.microsoft.com/office/drawing/2014/main" id="{CAD872A5-F0A6-443C-A5CC-FF5F6725D04E}"/>
              </a:ext>
            </a:extLst>
          </p:cNvPr>
          <p:cNvSpPr txBox="1"/>
          <p:nvPr/>
        </p:nvSpPr>
        <p:spPr>
          <a:xfrm>
            <a:off x="958788" y="2088622"/>
            <a:ext cx="5932743" cy="3139321"/>
          </a:xfrm>
          <a:prstGeom prst="rect">
            <a:avLst/>
          </a:prstGeom>
          <a:noFill/>
        </p:spPr>
        <p:txBody>
          <a:bodyPr wrap="square" rtlCol="0">
            <a:spAutoFit/>
          </a:bodyPr>
          <a:lstStyle/>
          <a:p>
            <a:pPr marL="285750" indent="-285750">
              <a:buFont typeface="Arial" panose="020B0604020202020204" pitchFamily="34" charset="0"/>
              <a:buChar char="•"/>
            </a:pPr>
            <a:r>
              <a:rPr lang="es-ES" sz="1600" dirty="0">
                <a:latin typeface="DK Crayon Crumble" panose="03070001040701010105" pitchFamily="66" charset="0"/>
              </a:rPr>
              <a:t>3 AÑOS LA PRIMERA SEMANA ESTARÁ EN PERÍODO DE ADAPTACIÓN. AL ACABAR DICHO PERÍODO ENTRARÁN A LAS 9:15 POR LA PUERTA SITUADA DELANTE DEL EDIFICIO ROJO.</a:t>
            </a:r>
          </a:p>
          <a:p>
            <a:endParaRPr lang="es-ES" sz="1600" dirty="0">
              <a:latin typeface="DK Crayon Crumble" panose="03070001040701010105" pitchFamily="66" charset="0"/>
            </a:endParaRPr>
          </a:p>
          <a:p>
            <a:pPr marL="285750" indent="-285750">
              <a:buFont typeface="Arial" panose="020B0604020202020204" pitchFamily="34" charset="0"/>
              <a:buChar char="•"/>
            </a:pPr>
            <a:r>
              <a:rPr lang="es-ES" sz="1600" dirty="0">
                <a:latin typeface="DK Crayon Crumble" panose="03070001040701010105" pitchFamily="66" charset="0"/>
              </a:rPr>
              <a:t>A LA SALIDA LOS ALUMNOS QUE NO SE QUEDEN A COMEDOR SERÁN</a:t>
            </a:r>
          </a:p>
          <a:p>
            <a:r>
              <a:rPr lang="es-ES" sz="1600" dirty="0">
                <a:latin typeface="DK Crayon Crumble" panose="03070001040701010105" pitchFamily="66" charset="0"/>
              </a:rPr>
              <a:t>   RECOGIDOS EN LA MISMA PUERTA DE ENTRADA.</a:t>
            </a:r>
          </a:p>
          <a:p>
            <a:endParaRPr lang="es-ES" sz="1600" dirty="0">
              <a:latin typeface="DK Crayon Crumble" panose="03070001040701010105" pitchFamily="66" charset="0"/>
            </a:endParaRPr>
          </a:p>
          <a:p>
            <a:pPr marL="342900" indent="-342900">
              <a:buFont typeface="Arial" panose="020B0604020202020204" pitchFamily="34" charset="0"/>
              <a:buChar char="•"/>
            </a:pPr>
            <a:r>
              <a:rPr lang="es-ES" sz="1600" dirty="0">
                <a:latin typeface="DK Crayon Crumble" panose="03070001040701010105" pitchFamily="66" charset="0"/>
              </a:rPr>
              <a:t>LOS ALUMNOS DE COMEDOR SALDRÁN A LAS 15:45 POR LA MISMA PUERTA DE ENTRADA.</a:t>
            </a:r>
          </a:p>
          <a:p>
            <a:pPr marL="285750" indent="-285750">
              <a:buFont typeface="Arial" panose="020B0604020202020204" pitchFamily="34" charset="0"/>
              <a:buChar char="•"/>
            </a:pPr>
            <a:endParaRPr lang="es-ES" dirty="0">
              <a:latin typeface="DK Crayon Crumble" panose="03070001040701010105" pitchFamily="66" charset="0"/>
            </a:endParaRPr>
          </a:p>
          <a:p>
            <a:pPr marL="285750" indent="-285750">
              <a:buFont typeface="Arial" panose="020B0604020202020204" pitchFamily="34" charset="0"/>
              <a:buChar char="•"/>
            </a:pPr>
            <a:endParaRPr lang="es-ES" dirty="0">
              <a:latin typeface="DK Crayon Crumble" panose="03070001040701010105" pitchFamily="66" charset="0"/>
            </a:endParaRPr>
          </a:p>
          <a:p>
            <a:pPr marL="285750" indent="-285750">
              <a:buFont typeface="Arial" panose="020B0604020202020204" pitchFamily="34" charset="0"/>
              <a:buChar char="•"/>
            </a:pPr>
            <a:endParaRPr lang="es-ES" dirty="0">
              <a:latin typeface="DK Crayon Crumble" panose="03070001040701010105" pitchFamily="66" charset="0"/>
            </a:endParaRPr>
          </a:p>
        </p:txBody>
      </p:sp>
      <p:pic>
        <p:nvPicPr>
          <p:cNvPr id="2" name="Imagen 1">
            <a:extLst>
              <a:ext uri="{FF2B5EF4-FFF2-40B4-BE49-F238E27FC236}">
                <a16:creationId xmlns:a16="http://schemas.microsoft.com/office/drawing/2014/main" id="{7B0005C1-62E5-4A14-95EF-57B80F86E8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95" y="155460"/>
            <a:ext cx="787193" cy="572509"/>
          </a:xfrm>
          <a:prstGeom prst="rect">
            <a:avLst/>
          </a:prstGeom>
        </p:spPr>
      </p:pic>
      <p:pic>
        <p:nvPicPr>
          <p:cNvPr id="8" name="Imagen 7">
            <a:extLst>
              <a:ext uri="{FF2B5EF4-FFF2-40B4-BE49-F238E27FC236}">
                <a16:creationId xmlns:a16="http://schemas.microsoft.com/office/drawing/2014/main" id="{79AB7F06-B010-4FE3-A45C-AC49B7470D8C}"/>
              </a:ext>
            </a:extLst>
          </p:cNvPr>
          <p:cNvPicPr>
            <a:picLocks noChangeAspect="1"/>
          </p:cNvPicPr>
          <p:nvPr/>
        </p:nvPicPr>
        <p:blipFill>
          <a:blip r:embed="rId3"/>
          <a:stretch>
            <a:fillRect/>
          </a:stretch>
        </p:blipFill>
        <p:spPr>
          <a:xfrm>
            <a:off x="11067107" y="73881"/>
            <a:ext cx="787194" cy="958788"/>
          </a:xfrm>
          <a:prstGeom prst="rect">
            <a:avLst/>
          </a:prstGeom>
        </p:spPr>
      </p:pic>
      <p:pic>
        <p:nvPicPr>
          <p:cNvPr id="12" name="Imagen 11">
            <a:extLst>
              <a:ext uri="{FF2B5EF4-FFF2-40B4-BE49-F238E27FC236}">
                <a16:creationId xmlns:a16="http://schemas.microsoft.com/office/drawing/2014/main" id="{0E926FE8-5F7B-4A23-950F-F60E37803A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0306" y="3160450"/>
            <a:ext cx="4521693" cy="3697550"/>
          </a:xfrm>
          <a:prstGeom prst="rect">
            <a:avLst/>
          </a:prstGeom>
        </p:spPr>
      </p:pic>
    </p:spTree>
    <p:extLst>
      <p:ext uri="{BB962C8B-B14F-4D97-AF65-F5344CB8AC3E}">
        <p14:creationId xmlns:p14="http://schemas.microsoft.com/office/powerpoint/2010/main" val="1228452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7A84A3-D9CA-4BE2-846B-CF8954C099F6}"/>
              </a:ext>
            </a:extLst>
          </p:cNvPr>
          <p:cNvSpPr txBox="1"/>
          <p:nvPr/>
        </p:nvSpPr>
        <p:spPr>
          <a:xfrm>
            <a:off x="692458" y="2050742"/>
            <a:ext cx="6010182" cy="3416320"/>
          </a:xfrm>
          <a:prstGeom prst="rect">
            <a:avLst/>
          </a:prstGeom>
          <a:noFill/>
        </p:spPr>
        <p:txBody>
          <a:bodyPr wrap="square" rtlCol="0">
            <a:spAutoFit/>
          </a:bodyPr>
          <a:lstStyle/>
          <a:p>
            <a:pPr marL="285750" indent="-285750">
              <a:buFont typeface="Arial" panose="020B0604020202020204" pitchFamily="34" charset="0"/>
              <a:buChar char="•"/>
            </a:pPr>
            <a:r>
              <a:rPr lang="es-ES" sz="1800" dirty="0">
                <a:latin typeface="DK Crayon Crumble" panose="03070001040701010105" pitchFamily="66" charset="0"/>
              </a:rPr>
              <a:t>LOS ALUMNOS DE 4 AÑOS ENTRARÁN POR LA PUERTA PRINCIPAL A LAS 9:15 HORAS. LES ESTARÁN ESPERANDO LAS PROFES Y HARÁN UNA FILA</a:t>
            </a:r>
          </a:p>
          <a:p>
            <a:r>
              <a:rPr lang="es-ES" sz="1800" dirty="0">
                <a:latin typeface="DK Crayon Crumble" panose="03070001040701010105" pitchFamily="66" charset="0"/>
              </a:rPr>
              <a:t> </a:t>
            </a:r>
          </a:p>
          <a:p>
            <a:pPr marL="285750" indent="-285750">
              <a:buFont typeface="Arial" panose="020B0604020202020204" pitchFamily="34" charset="0"/>
              <a:buChar char="•"/>
            </a:pPr>
            <a:r>
              <a:rPr lang="es-ES" sz="1800" dirty="0">
                <a:latin typeface="DK Crayon Crumble" panose="03070001040701010105" pitchFamily="66" charset="0"/>
              </a:rPr>
              <a:t>A LA SALIDA LOS ALUMNOS QUE NO SE QUEDEN A COMEDOR SERÁN</a:t>
            </a:r>
          </a:p>
          <a:p>
            <a:r>
              <a:rPr lang="es-ES" sz="1800" dirty="0">
                <a:latin typeface="DK Crayon Crumble" panose="03070001040701010105" pitchFamily="66" charset="0"/>
              </a:rPr>
              <a:t>   RECOGIDOS EN LA MISMA PUERTA DE ENTRADA.</a:t>
            </a:r>
          </a:p>
          <a:p>
            <a:endParaRPr lang="es-ES" sz="1800" dirty="0">
              <a:latin typeface="DK Crayon Crumble" panose="03070001040701010105" pitchFamily="66" charset="0"/>
            </a:endParaRPr>
          </a:p>
          <a:p>
            <a:pPr marL="342900" indent="-342900">
              <a:buFont typeface="Arial" panose="020B0604020202020204" pitchFamily="34" charset="0"/>
              <a:buChar char="•"/>
            </a:pPr>
            <a:r>
              <a:rPr lang="es-ES" sz="1800" dirty="0">
                <a:latin typeface="DK Crayon Crumble" panose="03070001040701010105" pitchFamily="66" charset="0"/>
              </a:rPr>
              <a:t>LOS ALUMNOS DE COMEDOR SALDRÁN A LAS 15:45 POR LA MISMA PUERTA DE ENTRADA.</a:t>
            </a:r>
          </a:p>
          <a:p>
            <a:pPr marL="285750" indent="-285750">
              <a:buFont typeface="Arial" panose="020B0604020202020204" pitchFamily="34" charset="0"/>
              <a:buChar char="•"/>
            </a:pPr>
            <a:endParaRPr lang="es-ES" sz="1800" dirty="0">
              <a:latin typeface="DK Crayon Crumble" panose="03070001040701010105" pitchFamily="66" charset="0"/>
            </a:endParaRPr>
          </a:p>
          <a:p>
            <a:pPr marL="285750" indent="-285750">
              <a:buFont typeface="Arial" panose="020B0604020202020204" pitchFamily="34" charset="0"/>
              <a:buChar char="•"/>
            </a:pPr>
            <a:endParaRPr lang="es-ES" sz="1800" dirty="0">
              <a:latin typeface="DK Crayon Crumble" panose="03070001040701010105" pitchFamily="66" charset="0"/>
            </a:endParaRPr>
          </a:p>
        </p:txBody>
      </p:sp>
      <p:pic>
        <p:nvPicPr>
          <p:cNvPr id="6" name="Imagen 5">
            <a:extLst>
              <a:ext uri="{FF2B5EF4-FFF2-40B4-BE49-F238E27FC236}">
                <a16:creationId xmlns:a16="http://schemas.microsoft.com/office/drawing/2014/main" id="{F6E263FD-EF39-4B35-BD16-619203593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95" y="73881"/>
            <a:ext cx="787193" cy="572509"/>
          </a:xfrm>
          <a:prstGeom prst="rect">
            <a:avLst/>
          </a:prstGeom>
        </p:spPr>
      </p:pic>
      <p:pic>
        <p:nvPicPr>
          <p:cNvPr id="8" name="Imagen 7">
            <a:extLst>
              <a:ext uri="{FF2B5EF4-FFF2-40B4-BE49-F238E27FC236}">
                <a16:creationId xmlns:a16="http://schemas.microsoft.com/office/drawing/2014/main" id="{C908DF35-433E-4A63-9748-C20ACD58150B}"/>
              </a:ext>
            </a:extLst>
          </p:cNvPr>
          <p:cNvPicPr>
            <a:picLocks noChangeAspect="1"/>
          </p:cNvPicPr>
          <p:nvPr/>
        </p:nvPicPr>
        <p:blipFill>
          <a:blip r:embed="rId3"/>
          <a:stretch>
            <a:fillRect/>
          </a:stretch>
        </p:blipFill>
        <p:spPr>
          <a:xfrm>
            <a:off x="11067107" y="73881"/>
            <a:ext cx="787194" cy="958788"/>
          </a:xfrm>
          <a:prstGeom prst="rect">
            <a:avLst/>
          </a:prstGeom>
        </p:spPr>
      </p:pic>
      <p:sp>
        <p:nvSpPr>
          <p:cNvPr id="10" name="Título 1">
            <a:extLst>
              <a:ext uri="{FF2B5EF4-FFF2-40B4-BE49-F238E27FC236}">
                <a16:creationId xmlns:a16="http://schemas.microsoft.com/office/drawing/2014/main" id="{B3508AA0-3E7B-462A-BA0E-C820FC4EE347}"/>
              </a:ext>
            </a:extLst>
          </p:cNvPr>
          <p:cNvSpPr txBox="1">
            <a:spLocks/>
          </p:cNvSpPr>
          <p:nvPr/>
        </p:nvSpPr>
        <p:spPr>
          <a:xfrm>
            <a:off x="1239914" y="2659"/>
            <a:ext cx="9144000" cy="1287462"/>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latin typeface="DK Crayon Crumble" panose="03070001040701010105" pitchFamily="66" charset="0"/>
              </a:rPr>
              <a:t>ENTRADAS Y SALIDAS EN 4 AÑOS</a:t>
            </a:r>
          </a:p>
        </p:txBody>
      </p:sp>
      <p:pic>
        <p:nvPicPr>
          <p:cNvPr id="14" name="Imagen 13">
            <a:extLst>
              <a:ext uri="{FF2B5EF4-FFF2-40B4-BE49-F238E27FC236}">
                <a16:creationId xmlns:a16="http://schemas.microsoft.com/office/drawing/2014/main" id="{0C344AA4-59ED-4EA4-95B9-7D3697203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9286" y="2050742"/>
            <a:ext cx="3781888" cy="4043778"/>
          </a:xfrm>
          <a:prstGeom prst="rect">
            <a:avLst/>
          </a:prstGeom>
        </p:spPr>
      </p:pic>
    </p:spTree>
    <p:extLst>
      <p:ext uri="{BB962C8B-B14F-4D97-AF65-F5344CB8AC3E}">
        <p14:creationId xmlns:p14="http://schemas.microsoft.com/office/powerpoint/2010/main" val="2607102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B0AEA8A-E5B1-4735-A6BC-452FE6F9AF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0509" y="3310306"/>
            <a:ext cx="4477304" cy="3139321"/>
          </a:xfrm>
          <a:prstGeom prst="rect">
            <a:avLst/>
          </a:prstGeom>
        </p:spPr>
      </p:pic>
      <p:sp>
        <p:nvSpPr>
          <p:cNvPr id="4" name="CuadroTexto 3">
            <a:extLst>
              <a:ext uri="{FF2B5EF4-FFF2-40B4-BE49-F238E27FC236}">
                <a16:creationId xmlns:a16="http://schemas.microsoft.com/office/drawing/2014/main" id="{9406B694-2182-4427-A678-6E9EFC496151}"/>
              </a:ext>
            </a:extLst>
          </p:cNvPr>
          <p:cNvSpPr txBox="1"/>
          <p:nvPr/>
        </p:nvSpPr>
        <p:spPr>
          <a:xfrm>
            <a:off x="565191" y="2003069"/>
            <a:ext cx="6294268" cy="3139321"/>
          </a:xfrm>
          <a:prstGeom prst="rect">
            <a:avLst/>
          </a:prstGeom>
          <a:noFill/>
        </p:spPr>
        <p:txBody>
          <a:bodyPr wrap="square" rtlCol="0">
            <a:spAutoFit/>
          </a:bodyPr>
          <a:lstStyle/>
          <a:p>
            <a:pPr marL="285750" indent="-285750">
              <a:buFont typeface="Arial" panose="020B0604020202020204" pitchFamily="34" charset="0"/>
              <a:buChar char="•"/>
            </a:pPr>
            <a:r>
              <a:rPr lang="es-ES" sz="1800" dirty="0">
                <a:latin typeface="DK Crayon Crumble" panose="03070001040701010105" pitchFamily="66" charset="0"/>
              </a:rPr>
              <a:t>LOS ALUMNOS DE 5 AÑOS ENTRARÁN POR LA PUERTA SITUADA AL LADO DE LA COCINA, LO HARÁN A LAS 9:15 HORAS, DE LA MISMA MANERA HARÁN FILA CON LAS PROFES QUE ESTARÁN ESPERÁNDOLES.</a:t>
            </a:r>
          </a:p>
          <a:p>
            <a:endParaRPr lang="es-ES" sz="1800" dirty="0">
              <a:latin typeface="DK Crayon Crumble" panose="03070001040701010105" pitchFamily="66" charset="0"/>
            </a:endParaRPr>
          </a:p>
          <a:p>
            <a:pPr marL="285750" indent="-285750">
              <a:buFont typeface="Arial" panose="020B0604020202020204" pitchFamily="34" charset="0"/>
              <a:buChar char="•"/>
            </a:pPr>
            <a:r>
              <a:rPr lang="es-ES" sz="1800" dirty="0">
                <a:latin typeface="DK Crayon Crumble" panose="03070001040701010105" pitchFamily="66" charset="0"/>
              </a:rPr>
              <a:t>A LA SALIDA LOS ALUMNOS QUE NO SE QUEDEN A COMEDOR SERÁN RECOGIDOS EN LA MISMA PUERTA DE ENTRADA.</a:t>
            </a:r>
          </a:p>
          <a:p>
            <a:endParaRPr lang="es-ES" sz="1800" dirty="0">
              <a:latin typeface="DK Crayon Crumble" panose="03070001040701010105" pitchFamily="66" charset="0"/>
            </a:endParaRPr>
          </a:p>
          <a:p>
            <a:pPr marL="342900" indent="-342900">
              <a:buFont typeface="Arial" panose="020B0604020202020204" pitchFamily="34" charset="0"/>
              <a:buChar char="•"/>
            </a:pPr>
            <a:r>
              <a:rPr lang="es-ES" sz="1800" dirty="0">
                <a:latin typeface="DK Crayon Crumble" panose="03070001040701010105" pitchFamily="66" charset="0"/>
              </a:rPr>
              <a:t>LOS ALUMNOS DE COMEDOR SALDRÁN A LAS 15:45 POR LA MISMA PUERTA DE ENTRADA.</a:t>
            </a:r>
          </a:p>
          <a:p>
            <a:pPr marL="285750" indent="-285750">
              <a:buFont typeface="Arial" panose="020B0604020202020204" pitchFamily="34" charset="0"/>
              <a:buChar char="•"/>
            </a:pPr>
            <a:endParaRPr lang="es-ES" sz="1800" dirty="0">
              <a:latin typeface="DK Crayon Crumble" panose="03070001040701010105" pitchFamily="66" charset="0"/>
            </a:endParaRPr>
          </a:p>
        </p:txBody>
      </p:sp>
      <p:pic>
        <p:nvPicPr>
          <p:cNvPr id="6" name="Imagen 5">
            <a:extLst>
              <a:ext uri="{FF2B5EF4-FFF2-40B4-BE49-F238E27FC236}">
                <a16:creationId xmlns:a16="http://schemas.microsoft.com/office/drawing/2014/main" id="{A22A36F4-869D-421D-8EAE-8FB63300426F}"/>
              </a:ext>
            </a:extLst>
          </p:cNvPr>
          <p:cNvPicPr>
            <a:picLocks noChangeAspect="1"/>
          </p:cNvPicPr>
          <p:nvPr/>
        </p:nvPicPr>
        <p:blipFill>
          <a:blip r:embed="rId3"/>
          <a:stretch>
            <a:fillRect/>
          </a:stretch>
        </p:blipFill>
        <p:spPr>
          <a:xfrm>
            <a:off x="11067107" y="73881"/>
            <a:ext cx="787194" cy="958788"/>
          </a:xfrm>
          <a:prstGeom prst="rect">
            <a:avLst/>
          </a:prstGeom>
        </p:spPr>
      </p:pic>
      <p:pic>
        <p:nvPicPr>
          <p:cNvPr id="8" name="Imagen 7">
            <a:extLst>
              <a:ext uri="{FF2B5EF4-FFF2-40B4-BE49-F238E27FC236}">
                <a16:creationId xmlns:a16="http://schemas.microsoft.com/office/drawing/2014/main" id="{633D0B5C-D4CE-418E-A1EC-9CACC0CB63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95" y="73881"/>
            <a:ext cx="787193" cy="572509"/>
          </a:xfrm>
          <a:prstGeom prst="rect">
            <a:avLst/>
          </a:prstGeom>
        </p:spPr>
      </p:pic>
      <p:sp>
        <p:nvSpPr>
          <p:cNvPr id="10" name="Título 1">
            <a:extLst>
              <a:ext uri="{FF2B5EF4-FFF2-40B4-BE49-F238E27FC236}">
                <a16:creationId xmlns:a16="http://schemas.microsoft.com/office/drawing/2014/main" id="{94248498-F2D0-4F6D-A41D-CA135AD4631C}"/>
              </a:ext>
            </a:extLst>
          </p:cNvPr>
          <p:cNvSpPr txBox="1">
            <a:spLocks/>
          </p:cNvSpPr>
          <p:nvPr/>
        </p:nvSpPr>
        <p:spPr>
          <a:xfrm>
            <a:off x="1524000" y="-202017"/>
            <a:ext cx="9144000" cy="1287462"/>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latin typeface="DK Crayon Crumble" panose="03070001040701010105" pitchFamily="66" charset="0"/>
              </a:rPr>
              <a:t>ENTRADAS Y SALIDAS EN 5 AÑOS</a:t>
            </a:r>
          </a:p>
        </p:txBody>
      </p:sp>
    </p:spTree>
    <p:extLst>
      <p:ext uri="{BB962C8B-B14F-4D97-AF65-F5344CB8AC3E}">
        <p14:creationId xmlns:p14="http://schemas.microsoft.com/office/powerpoint/2010/main" val="3927744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10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093832BB-C116-4D3B-827C-CF3C59D0C579}"/>
              </a:ext>
            </a:extLst>
          </p:cNvPr>
          <p:cNvSpPr txBox="1">
            <a:spLocks/>
          </p:cNvSpPr>
          <p:nvPr/>
        </p:nvSpPr>
        <p:spPr>
          <a:xfrm>
            <a:off x="1620174" y="-260131"/>
            <a:ext cx="9144000" cy="1287462"/>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latin typeface="DK Crayon Crumble" panose="03070001040701010105" pitchFamily="66" charset="0"/>
              </a:rPr>
              <a:t>ENTRADAS Y SALIDAS EN PRIMARIA</a:t>
            </a:r>
          </a:p>
        </p:txBody>
      </p:sp>
      <p:sp>
        <p:nvSpPr>
          <p:cNvPr id="5" name="CuadroTexto 4">
            <a:extLst>
              <a:ext uri="{FF2B5EF4-FFF2-40B4-BE49-F238E27FC236}">
                <a16:creationId xmlns:a16="http://schemas.microsoft.com/office/drawing/2014/main" id="{411B044B-BA4D-43B2-B9B5-5ECD13208F45}"/>
              </a:ext>
            </a:extLst>
          </p:cNvPr>
          <p:cNvSpPr txBox="1"/>
          <p:nvPr/>
        </p:nvSpPr>
        <p:spPr>
          <a:xfrm>
            <a:off x="461270" y="865876"/>
            <a:ext cx="6427801" cy="6801862"/>
          </a:xfrm>
          <a:prstGeom prst="rect">
            <a:avLst/>
          </a:prstGeom>
          <a:noFill/>
        </p:spPr>
        <p:txBody>
          <a:bodyPr wrap="square" rtlCol="0">
            <a:spAutoFit/>
          </a:bodyPr>
          <a:lstStyle/>
          <a:p>
            <a:r>
              <a:rPr lang="es-ES" sz="2800" dirty="0">
                <a:latin typeface="DK Crayon Crumble" panose="03070001040701010105" pitchFamily="66" charset="0"/>
              </a:rPr>
              <a:t>1º Y 2º DE PRIMARIA:</a:t>
            </a:r>
          </a:p>
          <a:p>
            <a:pPr marL="285750" indent="-285750">
              <a:buFont typeface="Arial" panose="020B0604020202020204" pitchFamily="34" charset="0"/>
              <a:buChar char="•"/>
            </a:pPr>
            <a:r>
              <a:rPr lang="es-ES" sz="1600" dirty="0">
                <a:latin typeface="DK Crayon Crumble" panose="03070001040701010105" pitchFamily="66" charset="0"/>
              </a:rPr>
              <a:t>LOS DE 1º DE PRIMARIA, ENTRARÁN A LAS 9:10 POR LA PUERTA QUE ESTÁ SITUADA CERCA DE LA COCINA. LAS PROFES LES ESTARÁN ESPERANDO PARA ORGANIZAR LAS FILAS.</a:t>
            </a:r>
          </a:p>
          <a:p>
            <a:endParaRPr lang="es-ES" sz="1600" dirty="0">
              <a:latin typeface="DK Crayon Crumble" panose="03070001040701010105" pitchFamily="66" charset="0"/>
            </a:endParaRPr>
          </a:p>
          <a:p>
            <a:pPr marL="285750" indent="-285750">
              <a:buFont typeface="Arial" panose="020B0604020202020204" pitchFamily="34" charset="0"/>
              <a:buChar char="•"/>
            </a:pPr>
            <a:r>
              <a:rPr lang="es-ES" sz="1600" dirty="0">
                <a:latin typeface="DK Crayon Crumble" panose="03070001040701010105" pitchFamily="66" charset="0"/>
              </a:rPr>
              <a:t>LOS DE 2º DE PRIMARIA ENTRARÁN A LAS 9:10 POR LA PUERTA PRINCIPAL, DÓNDE ESTARÁN ESPERANDO LAS PROFESORAS.</a:t>
            </a:r>
          </a:p>
          <a:p>
            <a:pPr marL="285750" indent="-285750">
              <a:buFont typeface="Arial" panose="020B0604020202020204" pitchFamily="34" charset="0"/>
              <a:buChar char="•"/>
            </a:pPr>
            <a:endParaRPr lang="es-ES" sz="1600" dirty="0">
              <a:latin typeface="DK Crayon Crumble" panose="03070001040701010105" pitchFamily="66" charset="0"/>
            </a:endParaRPr>
          </a:p>
          <a:p>
            <a:pPr marL="285750" indent="-285750">
              <a:buFont typeface="Arial" panose="020B0604020202020204" pitchFamily="34" charset="0"/>
              <a:buChar char="•"/>
            </a:pPr>
            <a:r>
              <a:rPr lang="es-ES" sz="1600" dirty="0">
                <a:latin typeface="DK Crayon Crumble" panose="03070001040701010105" pitchFamily="66" charset="0"/>
              </a:rPr>
              <a:t>EN LA ENTRADA LOS ALUMNOS IRÁN ENTRANDO DE 2 EN 2 POR SU PUERTA CORRESPONDIENTE Y SE LES IRÁ TOMANDO LA TEMPERATURA.</a:t>
            </a:r>
          </a:p>
          <a:p>
            <a:pPr marL="285750" indent="-285750">
              <a:buFont typeface="Arial" panose="020B0604020202020204" pitchFamily="34" charset="0"/>
              <a:buChar char="•"/>
            </a:pPr>
            <a:endParaRPr lang="es-ES" sz="1600" dirty="0">
              <a:latin typeface="DK Crayon Crumble" panose="03070001040701010105" pitchFamily="66" charset="0"/>
            </a:endParaRPr>
          </a:p>
          <a:p>
            <a:pPr marL="285750" indent="-285750">
              <a:buFont typeface="Arial" panose="020B0604020202020204" pitchFamily="34" charset="0"/>
              <a:buChar char="•"/>
            </a:pPr>
            <a:r>
              <a:rPr lang="es-ES" sz="1600" b="1" dirty="0">
                <a:solidFill>
                  <a:srgbClr val="FF0000"/>
                </a:solidFill>
                <a:latin typeface="DK Crayon Crumble" panose="03070001040701010105" pitchFamily="66" charset="0"/>
              </a:rPr>
              <a:t>SE RUEGA A LOS PADRES QUE DEJEN LIBRE LA PUERTA</a:t>
            </a:r>
            <a:r>
              <a:rPr lang="es-ES" sz="1600" dirty="0">
                <a:latin typeface="DK Crayon Crumble" panose="03070001040701010105" pitchFamily="66" charset="0"/>
              </a:rPr>
              <a:t>, PARA FAVORECER LA ENTRADA Y SALIDA DE LOS ALUMNOS Y EVITAR AGLOMERACIONES.</a:t>
            </a:r>
          </a:p>
          <a:p>
            <a:endParaRPr lang="es-ES" sz="1600" dirty="0">
              <a:latin typeface="DK Crayon Crumble" panose="03070001040701010105" pitchFamily="66" charset="0"/>
            </a:endParaRPr>
          </a:p>
          <a:p>
            <a:pPr marL="285750" indent="-285750">
              <a:buFont typeface="Arial" panose="020B0604020202020204" pitchFamily="34" charset="0"/>
              <a:buChar char="•"/>
            </a:pPr>
            <a:r>
              <a:rPr lang="es-ES" sz="1600" dirty="0">
                <a:latin typeface="DK Crayon Crumble" panose="03070001040701010105" pitchFamily="66" charset="0"/>
              </a:rPr>
              <a:t>A LA SALIDA LOS ALUMNOS QUE NO SE QUEDEN A COMEDOR SERÁN RECOGIDOS EN LA MISMA PUERTA DE ENTRADA.</a:t>
            </a:r>
          </a:p>
          <a:p>
            <a:pPr marL="285750" indent="-285750">
              <a:buFont typeface="Arial" panose="020B0604020202020204" pitchFamily="34" charset="0"/>
              <a:buChar char="•"/>
            </a:pPr>
            <a:endParaRPr lang="es-ES" sz="1600" dirty="0">
              <a:latin typeface="DK Crayon Crumble" panose="03070001040701010105" pitchFamily="66" charset="0"/>
            </a:endParaRPr>
          </a:p>
          <a:p>
            <a:pPr marL="285750" indent="-285750">
              <a:buFont typeface="Arial" panose="020B0604020202020204" pitchFamily="34" charset="0"/>
              <a:buChar char="•"/>
            </a:pPr>
            <a:r>
              <a:rPr lang="es-ES" sz="1600" dirty="0">
                <a:latin typeface="DK Crayon Crumble" panose="03070001040701010105" pitchFamily="66" charset="0"/>
              </a:rPr>
              <a:t>LOS ALUMNOS DE COMEDOR SALDRÁN A LAS 16:00 HORAS  POR LA MISMA PUERTA DE ENTRADA.</a:t>
            </a:r>
          </a:p>
          <a:p>
            <a:pPr marL="342900" indent="-342900">
              <a:buFont typeface="Arial" panose="020B0604020202020204" pitchFamily="34" charset="0"/>
              <a:buChar char="•"/>
            </a:pPr>
            <a:endParaRPr lang="es-ES" sz="2400" dirty="0">
              <a:latin typeface="DK Crayon Crumble" panose="03070001040701010105" pitchFamily="66" charset="0"/>
            </a:endParaRPr>
          </a:p>
          <a:p>
            <a:pPr marL="342900" indent="-342900">
              <a:buFont typeface="Arial" panose="020B0604020202020204" pitchFamily="34" charset="0"/>
              <a:buChar char="•"/>
            </a:pPr>
            <a:endParaRPr lang="es-ES" sz="2400" dirty="0">
              <a:latin typeface="DK Crayon Crumble" panose="03070001040701010105" pitchFamily="66" charset="0"/>
            </a:endParaRPr>
          </a:p>
          <a:p>
            <a:endParaRPr lang="es-ES" sz="2400" dirty="0">
              <a:latin typeface="DK Crayon Crumble" panose="03070001040701010105" pitchFamily="66" charset="0"/>
            </a:endParaRPr>
          </a:p>
          <a:p>
            <a:endParaRPr lang="es-ES" sz="2400" dirty="0">
              <a:latin typeface="DK Crayon Crumble" panose="03070001040701010105" pitchFamily="66" charset="0"/>
            </a:endParaRPr>
          </a:p>
          <a:p>
            <a:endParaRPr lang="es-ES" sz="2400" dirty="0">
              <a:latin typeface="DK Crayon Crumble" panose="03070001040701010105" pitchFamily="66" charset="0"/>
            </a:endParaRPr>
          </a:p>
        </p:txBody>
      </p:sp>
      <p:pic>
        <p:nvPicPr>
          <p:cNvPr id="2" name="Imagen 1">
            <a:extLst>
              <a:ext uri="{FF2B5EF4-FFF2-40B4-BE49-F238E27FC236}">
                <a16:creationId xmlns:a16="http://schemas.microsoft.com/office/drawing/2014/main" id="{64EE344E-0D36-4145-90FA-57E81054F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95" y="155460"/>
            <a:ext cx="787193" cy="572509"/>
          </a:xfrm>
          <a:prstGeom prst="rect">
            <a:avLst/>
          </a:prstGeom>
        </p:spPr>
      </p:pic>
      <p:pic>
        <p:nvPicPr>
          <p:cNvPr id="4" name="Imagen 3">
            <a:extLst>
              <a:ext uri="{FF2B5EF4-FFF2-40B4-BE49-F238E27FC236}">
                <a16:creationId xmlns:a16="http://schemas.microsoft.com/office/drawing/2014/main" id="{692D4D16-B840-43B1-AE79-0975E35D40DC}"/>
              </a:ext>
            </a:extLst>
          </p:cNvPr>
          <p:cNvPicPr>
            <a:picLocks noChangeAspect="1"/>
          </p:cNvPicPr>
          <p:nvPr/>
        </p:nvPicPr>
        <p:blipFill>
          <a:blip r:embed="rId3"/>
          <a:stretch>
            <a:fillRect/>
          </a:stretch>
        </p:blipFill>
        <p:spPr>
          <a:xfrm>
            <a:off x="11067107" y="73881"/>
            <a:ext cx="787194" cy="958788"/>
          </a:xfrm>
          <a:prstGeom prst="rect">
            <a:avLst/>
          </a:prstGeom>
        </p:spPr>
      </p:pic>
      <p:pic>
        <p:nvPicPr>
          <p:cNvPr id="7" name="Imagen 6">
            <a:extLst>
              <a:ext uri="{FF2B5EF4-FFF2-40B4-BE49-F238E27FC236}">
                <a16:creationId xmlns:a16="http://schemas.microsoft.com/office/drawing/2014/main" id="{F72FAB98-0468-4875-907C-28F3D919C5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4607" y="3639845"/>
            <a:ext cx="2796098" cy="2818660"/>
          </a:xfrm>
          <a:prstGeom prst="rect">
            <a:avLst/>
          </a:prstGeom>
        </p:spPr>
      </p:pic>
      <p:pic>
        <p:nvPicPr>
          <p:cNvPr id="9" name="Imagen 8">
            <a:extLst>
              <a:ext uri="{FF2B5EF4-FFF2-40B4-BE49-F238E27FC236}">
                <a16:creationId xmlns:a16="http://schemas.microsoft.com/office/drawing/2014/main" id="{FA69F55C-A222-4FFF-9C5A-0F441DC1FE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7647" y="1302798"/>
            <a:ext cx="2547891" cy="2126202"/>
          </a:xfrm>
          <a:prstGeom prst="rect">
            <a:avLst/>
          </a:prstGeom>
        </p:spPr>
      </p:pic>
    </p:spTree>
    <p:extLst>
      <p:ext uri="{BB962C8B-B14F-4D97-AF65-F5344CB8AC3E}">
        <p14:creationId xmlns:p14="http://schemas.microsoft.com/office/powerpoint/2010/main" val="1119422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10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4BB4FA32-3200-4B33-86B5-082F4D89E16D}"/>
              </a:ext>
            </a:extLst>
          </p:cNvPr>
          <p:cNvSpPr txBox="1">
            <a:spLocks/>
          </p:cNvSpPr>
          <p:nvPr/>
        </p:nvSpPr>
        <p:spPr>
          <a:xfrm>
            <a:off x="1708951" y="47523"/>
            <a:ext cx="9144000" cy="1287462"/>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latin typeface="DK Crayon Crumble" panose="03070001040701010105" pitchFamily="66" charset="0"/>
              </a:rPr>
              <a:t>ENTRADAS Y SALIDAS EN PRIMARIA</a:t>
            </a:r>
          </a:p>
        </p:txBody>
      </p:sp>
      <p:sp>
        <p:nvSpPr>
          <p:cNvPr id="5" name="CuadroTexto 4">
            <a:extLst>
              <a:ext uri="{FF2B5EF4-FFF2-40B4-BE49-F238E27FC236}">
                <a16:creationId xmlns:a16="http://schemas.microsoft.com/office/drawing/2014/main" id="{4AB8510D-BDED-48CF-8CDE-F6956BC2D2EE}"/>
              </a:ext>
            </a:extLst>
          </p:cNvPr>
          <p:cNvSpPr txBox="1"/>
          <p:nvPr/>
        </p:nvSpPr>
        <p:spPr>
          <a:xfrm>
            <a:off x="652508" y="1320564"/>
            <a:ext cx="7337395" cy="7971413"/>
          </a:xfrm>
          <a:prstGeom prst="rect">
            <a:avLst/>
          </a:prstGeom>
          <a:noFill/>
        </p:spPr>
        <p:txBody>
          <a:bodyPr wrap="square" rtlCol="0">
            <a:spAutoFit/>
          </a:bodyPr>
          <a:lstStyle/>
          <a:p>
            <a:r>
              <a:rPr lang="es-ES" sz="2800" dirty="0">
                <a:latin typeface="DK Crayon Crumble" panose="03070001040701010105" pitchFamily="66" charset="0"/>
              </a:rPr>
              <a:t>3º Y 4º DE PRIMARIA:</a:t>
            </a:r>
          </a:p>
          <a:p>
            <a:pPr marL="342900" indent="-342900">
              <a:buFont typeface="Arial" panose="020B0604020202020204" pitchFamily="34" charset="0"/>
              <a:buChar char="•"/>
            </a:pPr>
            <a:r>
              <a:rPr lang="es-ES" sz="1600" dirty="0">
                <a:latin typeface="DK Crayon Crumble" panose="03070001040701010105" pitchFamily="66" charset="0"/>
              </a:rPr>
              <a:t>ENTRARÁN POR LA PUERTA SITUADA EN LA CALLE KÁLAMOS. </a:t>
            </a:r>
          </a:p>
          <a:p>
            <a:pPr marL="342900" indent="-342900">
              <a:buFont typeface="Arial" panose="020B0604020202020204" pitchFamily="34" charset="0"/>
              <a:buChar char="•"/>
            </a:pPr>
            <a:endParaRPr lang="es-ES" sz="1600" dirty="0">
              <a:latin typeface="DK Crayon Crumble" panose="03070001040701010105" pitchFamily="66" charset="0"/>
            </a:endParaRPr>
          </a:p>
          <a:p>
            <a:pPr marL="342900" indent="-342900">
              <a:buFont typeface="Arial" panose="020B0604020202020204" pitchFamily="34" charset="0"/>
              <a:buChar char="•"/>
            </a:pPr>
            <a:r>
              <a:rPr lang="es-ES" sz="1600" dirty="0">
                <a:latin typeface="DK Crayon Crumble" panose="03070001040701010105" pitchFamily="66" charset="0"/>
              </a:rPr>
              <a:t>A LAS 9:00 ENTRARÁN LOS DE 3º DE PRIMARIA.</a:t>
            </a:r>
          </a:p>
          <a:p>
            <a:endParaRPr lang="es-ES" sz="1600" dirty="0">
              <a:latin typeface="DK Crayon Crumble" panose="03070001040701010105" pitchFamily="66" charset="0"/>
            </a:endParaRPr>
          </a:p>
          <a:p>
            <a:pPr marL="342900" indent="-342900">
              <a:buFont typeface="Arial" panose="020B0604020202020204" pitchFamily="34" charset="0"/>
              <a:buChar char="•"/>
            </a:pPr>
            <a:r>
              <a:rPr lang="es-ES" sz="1600" dirty="0">
                <a:latin typeface="DK Crayon Crumble" panose="03070001040701010105" pitchFamily="66" charset="0"/>
              </a:rPr>
              <a:t>A LAS 9:10 ENTRARÁN LOS DE 4º DE PRIMARIA.</a:t>
            </a:r>
          </a:p>
          <a:p>
            <a:endParaRPr lang="es-ES" sz="1600" dirty="0">
              <a:latin typeface="DK Crayon Crumble" panose="03070001040701010105" pitchFamily="66" charset="0"/>
            </a:endParaRPr>
          </a:p>
          <a:p>
            <a:pPr marL="342900" indent="-342900">
              <a:buFont typeface="Arial" panose="020B0604020202020204" pitchFamily="34" charset="0"/>
              <a:buChar char="•"/>
            </a:pPr>
            <a:r>
              <a:rPr lang="es-ES" sz="1600" dirty="0">
                <a:latin typeface="DK Crayon Crumble" panose="03070001040701010105" pitchFamily="66" charset="0"/>
              </a:rPr>
              <a:t>LOS TUTORES LES ESTARÁN ESPERANDO Y HARÁN FILAS</a:t>
            </a:r>
          </a:p>
          <a:p>
            <a:pPr marL="342900" indent="-342900">
              <a:buFont typeface="Arial" panose="020B0604020202020204" pitchFamily="34" charset="0"/>
              <a:buChar char="•"/>
            </a:pPr>
            <a:endParaRPr lang="es-ES" sz="1600" dirty="0">
              <a:latin typeface="DK Crayon Crumble" panose="03070001040701010105" pitchFamily="66" charset="0"/>
            </a:endParaRPr>
          </a:p>
          <a:p>
            <a:pPr marL="342900" indent="-342900">
              <a:buFont typeface="Arial" panose="020B0604020202020204" pitchFamily="34" charset="0"/>
              <a:buChar char="•"/>
            </a:pPr>
            <a:r>
              <a:rPr lang="es-ES" sz="1600" b="1" dirty="0">
                <a:solidFill>
                  <a:srgbClr val="FF0000"/>
                </a:solidFill>
                <a:latin typeface="DK Crayon Crumble" panose="03070001040701010105" pitchFamily="66" charset="0"/>
              </a:rPr>
              <a:t>SE RUEGA A LOS PADRES QUE DEJEN LIBRE LA PUERTA</a:t>
            </a:r>
            <a:r>
              <a:rPr lang="es-ES" sz="1600" dirty="0">
                <a:latin typeface="DK Crayon Crumble" panose="03070001040701010105" pitchFamily="66" charset="0"/>
              </a:rPr>
              <a:t>, PARA FAVORECER LA ENTRADA Y SALIDA DE LOS ALUMNOS Y EVITAR AGLOMERACIONES.</a:t>
            </a:r>
          </a:p>
          <a:p>
            <a:pPr marL="285750" indent="-285750">
              <a:buFont typeface="Arial" panose="020B0604020202020204" pitchFamily="34" charset="0"/>
              <a:buChar char="•"/>
            </a:pPr>
            <a:endParaRPr lang="es-ES" sz="1600" dirty="0">
              <a:latin typeface="DK Crayon Crumble" panose="03070001040701010105" pitchFamily="66" charset="0"/>
            </a:endParaRPr>
          </a:p>
          <a:p>
            <a:pPr marL="342900" indent="-342900">
              <a:buFont typeface="Arial" panose="020B0604020202020204" pitchFamily="34" charset="0"/>
              <a:buChar char="•"/>
            </a:pPr>
            <a:r>
              <a:rPr lang="es-ES" sz="1600" dirty="0">
                <a:latin typeface="DK Crayon Crumble" panose="03070001040701010105" pitchFamily="66" charset="0"/>
              </a:rPr>
              <a:t>A LA SALIDA LOS ALUMNOS QUE NO SE QUEDEN A COMEDOR SERÁN RECOGIDOS EN LA MISMA PUERTA DE ENTRADA.</a:t>
            </a:r>
          </a:p>
          <a:p>
            <a:pPr marL="342900" indent="-342900">
              <a:buFont typeface="Arial" panose="020B0604020202020204" pitchFamily="34" charset="0"/>
              <a:buChar char="•"/>
            </a:pPr>
            <a:endParaRPr lang="es-ES" sz="1600" dirty="0">
              <a:latin typeface="DK Crayon Crumble" panose="03070001040701010105" pitchFamily="66" charset="0"/>
            </a:endParaRPr>
          </a:p>
          <a:p>
            <a:pPr marL="342900" indent="-342900">
              <a:buFont typeface="Arial" panose="020B0604020202020204" pitchFamily="34" charset="0"/>
              <a:buChar char="•"/>
            </a:pPr>
            <a:r>
              <a:rPr lang="es-ES" sz="1600" dirty="0">
                <a:latin typeface="DK Crayon Crumble" panose="03070001040701010105" pitchFamily="66" charset="0"/>
              </a:rPr>
              <a:t>LOS ALUMNOS DE COMEDOR DE 3º DE PRIMARIA SALDRÁN A LAS 16:00 POR LA MISMA PUERTA Y LOS DE 4º A LAS 16:10.</a:t>
            </a:r>
          </a:p>
          <a:p>
            <a:pPr marL="342900" indent="-342900">
              <a:buFont typeface="Arial" panose="020B0604020202020204" pitchFamily="34" charset="0"/>
              <a:buChar char="•"/>
            </a:pPr>
            <a:endParaRPr lang="es-ES" dirty="0">
              <a:latin typeface="DK Crayon Crumble" panose="03070001040701010105" pitchFamily="66" charset="0"/>
            </a:endParaRPr>
          </a:p>
          <a:p>
            <a:pPr marL="342900" indent="-342900">
              <a:buFont typeface="Arial" panose="020B0604020202020204" pitchFamily="34" charset="0"/>
              <a:buChar char="•"/>
            </a:pPr>
            <a:endParaRPr lang="es-ES" dirty="0">
              <a:latin typeface="DK Crayon Crumble" panose="03070001040701010105" pitchFamily="66" charset="0"/>
            </a:endParaRPr>
          </a:p>
          <a:p>
            <a:endParaRPr lang="es-ES" sz="2400" dirty="0">
              <a:latin typeface="DK Crayon Crumble" panose="03070001040701010105" pitchFamily="66" charset="0"/>
            </a:endParaRPr>
          </a:p>
          <a:p>
            <a:r>
              <a:rPr lang="es-ES" sz="1600" dirty="0">
                <a:latin typeface="DK Crayon Crumble" panose="03070001040701010105" pitchFamily="66" charset="0"/>
              </a:rPr>
              <a:t>  </a:t>
            </a:r>
          </a:p>
          <a:p>
            <a:endParaRPr lang="es-ES" sz="1600" dirty="0">
              <a:latin typeface="DK Crayon Crumble" panose="03070001040701010105" pitchFamily="66" charset="0"/>
            </a:endParaRPr>
          </a:p>
          <a:p>
            <a:endParaRPr lang="es-ES" sz="1600" dirty="0">
              <a:latin typeface="DK Crayon Crumble" panose="03070001040701010105" pitchFamily="66" charset="0"/>
            </a:endParaRPr>
          </a:p>
          <a:p>
            <a:endParaRPr lang="es-ES" sz="2400" dirty="0">
              <a:latin typeface="DK Crayon Crumble" panose="03070001040701010105" pitchFamily="66" charset="0"/>
            </a:endParaRPr>
          </a:p>
          <a:p>
            <a:endParaRPr lang="es-ES" sz="2400" dirty="0">
              <a:latin typeface="DK Crayon Crumble" panose="03070001040701010105" pitchFamily="66" charset="0"/>
            </a:endParaRPr>
          </a:p>
          <a:p>
            <a:endParaRPr lang="es-ES" sz="2400" dirty="0">
              <a:latin typeface="DK Crayon Crumble" panose="03070001040701010105" pitchFamily="66" charset="0"/>
            </a:endParaRPr>
          </a:p>
          <a:p>
            <a:r>
              <a:rPr lang="es-ES" sz="2400" dirty="0">
                <a:latin typeface="DK Crayon Crumble" panose="03070001040701010105" pitchFamily="66" charset="0"/>
              </a:rPr>
              <a:t>     </a:t>
            </a:r>
          </a:p>
          <a:p>
            <a:endParaRPr lang="es-ES" sz="2400" dirty="0">
              <a:latin typeface="DK Crayon Crumble" panose="03070001040701010105" pitchFamily="66" charset="0"/>
            </a:endParaRPr>
          </a:p>
        </p:txBody>
      </p:sp>
      <p:pic>
        <p:nvPicPr>
          <p:cNvPr id="2" name="Imagen 1">
            <a:extLst>
              <a:ext uri="{FF2B5EF4-FFF2-40B4-BE49-F238E27FC236}">
                <a16:creationId xmlns:a16="http://schemas.microsoft.com/office/drawing/2014/main" id="{0C8EE2E9-1283-43FE-BF7F-5CA6C1E5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95" y="155460"/>
            <a:ext cx="787193" cy="572509"/>
          </a:xfrm>
          <a:prstGeom prst="rect">
            <a:avLst/>
          </a:prstGeom>
        </p:spPr>
      </p:pic>
      <p:pic>
        <p:nvPicPr>
          <p:cNvPr id="4" name="Imagen 3">
            <a:extLst>
              <a:ext uri="{FF2B5EF4-FFF2-40B4-BE49-F238E27FC236}">
                <a16:creationId xmlns:a16="http://schemas.microsoft.com/office/drawing/2014/main" id="{5AAF9BE0-D051-40D3-8D2B-AA40BE7031C6}"/>
              </a:ext>
            </a:extLst>
          </p:cNvPr>
          <p:cNvPicPr>
            <a:picLocks noChangeAspect="1"/>
          </p:cNvPicPr>
          <p:nvPr/>
        </p:nvPicPr>
        <p:blipFill>
          <a:blip r:embed="rId3"/>
          <a:stretch>
            <a:fillRect/>
          </a:stretch>
        </p:blipFill>
        <p:spPr>
          <a:xfrm>
            <a:off x="11067107" y="73881"/>
            <a:ext cx="787194" cy="958788"/>
          </a:xfrm>
          <a:prstGeom prst="rect">
            <a:avLst/>
          </a:prstGeom>
        </p:spPr>
      </p:pic>
      <p:pic>
        <p:nvPicPr>
          <p:cNvPr id="7" name="Imagen 6">
            <a:extLst>
              <a:ext uri="{FF2B5EF4-FFF2-40B4-BE49-F238E27FC236}">
                <a16:creationId xmlns:a16="http://schemas.microsoft.com/office/drawing/2014/main" id="{83CB8947-2191-4A21-9DEA-3881A31A3B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9904" y="1388251"/>
            <a:ext cx="3986074" cy="2934070"/>
          </a:xfrm>
          <a:prstGeom prst="rect">
            <a:avLst/>
          </a:prstGeom>
        </p:spPr>
      </p:pic>
    </p:spTree>
    <p:extLst>
      <p:ext uri="{BB962C8B-B14F-4D97-AF65-F5344CB8AC3E}">
        <p14:creationId xmlns:p14="http://schemas.microsoft.com/office/powerpoint/2010/main" val="4123711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10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E56DD203-FE0A-435E-BD00-0860AA5A20F5}"/>
              </a:ext>
            </a:extLst>
          </p:cNvPr>
          <p:cNvSpPr txBox="1">
            <a:spLocks/>
          </p:cNvSpPr>
          <p:nvPr/>
        </p:nvSpPr>
        <p:spPr>
          <a:xfrm>
            <a:off x="1708951" y="47523"/>
            <a:ext cx="9144000" cy="1287462"/>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latin typeface="DK Crayon Crumble" panose="03070001040701010105" pitchFamily="66" charset="0"/>
              </a:rPr>
              <a:t>ENTRADAS Y SALIDAS EN PRIMARIA</a:t>
            </a:r>
          </a:p>
        </p:txBody>
      </p:sp>
      <p:sp>
        <p:nvSpPr>
          <p:cNvPr id="5" name="CuadroTexto 4">
            <a:extLst>
              <a:ext uri="{FF2B5EF4-FFF2-40B4-BE49-F238E27FC236}">
                <a16:creationId xmlns:a16="http://schemas.microsoft.com/office/drawing/2014/main" id="{2B8E1E98-6040-454E-9E92-CC07DA734458}"/>
              </a:ext>
            </a:extLst>
          </p:cNvPr>
          <p:cNvSpPr txBox="1"/>
          <p:nvPr/>
        </p:nvSpPr>
        <p:spPr>
          <a:xfrm>
            <a:off x="565191" y="1334985"/>
            <a:ext cx="6403759" cy="7540526"/>
          </a:xfrm>
          <a:prstGeom prst="rect">
            <a:avLst/>
          </a:prstGeom>
          <a:noFill/>
        </p:spPr>
        <p:txBody>
          <a:bodyPr wrap="square" rtlCol="0">
            <a:spAutoFit/>
          </a:bodyPr>
          <a:lstStyle/>
          <a:p>
            <a:r>
              <a:rPr lang="es-ES" sz="2800" dirty="0">
                <a:latin typeface="DK Crayon Crumble" panose="03070001040701010105" pitchFamily="66" charset="0"/>
              </a:rPr>
              <a:t>5º Y 6º DE PRIMARIA:</a:t>
            </a:r>
          </a:p>
          <a:p>
            <a:endParaRPr lang="es-ES" sz="1600" dirty="0">
              <a:latin typeface="DK Crayon Crumble" panose="03070001040701010105" pitchFamily="66" charset="0"/>
            </a:endParaRPr>
          </a:p>
          <a:p>
            <a:pPr marL="342900" indent="-342900">
              <a:buFont typeface="Arial" panose="020B0604020202020204" pitchFamily="34" charset="0"/>
              <a:buChar char="•"/>
            </a:pPr>
            <a:r>
              <a:rPr lang="es-ES" sz="1600" dirty="0">
                <a:latin typeface="DK Crayon Crumble" panose="03070001040701010105" pitchFamily="66" charset="0"/>
              </a:rPr>
              <a:t> LOS ALUMNOS DE 5º ENTRARÁN A LAS 9:00 POR LA PUERTA VADO SITUADA EN LA AVENIDA DE ATENAS, LOS TUTORES ESTARÁN ESPERANDOLES PARA ORGANIZAR LAS FILAS.</a:t>
            </a:r>
          </a:p>
          <a:p>
            <a:endParaRPr lang="es-ES" sz="1600" dirty="0">
              <a:latin typeface="DK Crayon Crumble" panose="03070001040701010105" pitchFamily="66" charset="0"/>
            </a:endParaRPr>
          </a:p>
          <a:p>
            <a:pPr marL="342900" indent="-342900">
              <a:buFont typeface="Arial" panose="020B0604020202020204" pitchFamily="34" charset="0"/>
              <a:buChar char="•"/>
            </a:pPr>
            <a:r>
              <a:rPr lang="es-ES" sz="1600" dirty="0">
                <a:latin typeface="DK Crayon Crumble" panose="03070001040701010105" pitchFamily="66" charset="0"/>
              </a:rPr>
              <a:t>LOS ALUMNOS DE 6º ENTRARÁN POR LA PUERTA PRINCIPAL A LAS 9:00, LOS TUTORES ESTARÁN ESPERÁNDOLES PARA ORGANIZAR LAS FILAS. </a:t>
            </a:r>
          </a:p>
          <a:p>
            <a:pPr marL="342900" indent="-342900">
              <a:buFont typeface="Arial" panose="020B0604020202020204" pitchFamily="34" charset="0"/>
              <a:buChar char="•"/>
            </a:pPr>
            <a:endParaRPr lang="es-ES" sz="1600" dirty="0">
              <a:latin typeface="DK Crayon Crumble" panose="03070001040701010105" pitchFamily="66" charset="0"/>
            </a:endParaRPr>
          </a:p>
          <a:p>
            <a:pPr marL="342900" indent="-342900">
              <a:buFont typeface="Arial" panose="020B0604020202020204" pitchFamily="34" charset="0"/>
              <a:buChar char="•"/>
            </a:pPr>
            <a:r>
              <a:rPr lang="es-ES" sz="1600" b="1" dirty="0">
                <a:solidFill>
                  <a:srgbClr val="FF0000"/>
                </a:solidFill>
                <a:latin typeface="DK Crayon Crumble" panose="03070001040701010105" pitchFamily="66" charset="0"/>
              </a:rPr>
              <a:t>SE RUEGA A LOS PADRES QUE DEJEN LIBRE LA PUERTA</a:t>
            </a:r>
            <a:r>
              <a:rPr lang="es-ES" sz="1600" dirty="0">
                <a:latin typeface="DK Crayon Crumble" panose="03070001040701010105" pitchFamily="66" charset="0"/>
              </a:rPr>
              <a:t>, PARA FAVORECER LA ENTRADA Y SALIDA DE LOS ALUMNOS Y EVITAR AGLOMERACIONES.</a:t>
            </a:r>
          </a:p>
          <a:p>
            <a:pPr marL="342900" indent="-342900">
              <a:buFont typeface="Arial" panose="020B0604020202020204" pitchFamily="34" charset="0"/>
              <a:buChar char="•"/>
            </a:pPr>
            <a:endParaRPr lang="es-ES" sz="1600" dirty="0">
              <a:latin typeface="DK Crayon Crumble" panose="03070001040701010105" pitchFamily="66" charset="0"/>
            </a:endParaRPr>
          </a:p>
          <a:p>
            <a:pPr marL="342900" indent="-342900">
              <a:buFont typeface="Arial" panose="020B0604020202020204" pitchFamily="34" charset="0"/>
              <a:buChar char="•"/>
            </a:pPr>
            <a:r>
              <a:rPr lang="es-ES" sz="1600" dirty="0">
                <a:latin typeface="DK Crayon Crumble" panose="03070001040701010105" pitchFamily="66" charset="0"/>
              </a:rPr>
              <a:t>A LA SALIDA LOS ALUMNOS QUE NO SE QUEDEN A COMEDOR SERÁN RECOGIDOS EN LA MISMA PUERTA DE ENTRADA.</a:t>
            </a:r>
          </a:p>
          <a:p>
            <a:pPr marL="342900" indent="-342900">
              <a:buFont typeface="Arial" panose="020B0604020202020204" pitchFamily="34" charset="0"/>
              <a:buChar char="•"/>
            </a:pPr>
            <a:endParaRPr lang="es-ES" sz="1600" dirty="0">
              <a:latin typeface="DK Crayon Crumble" panose="03070001040701010105" pitchFamily="66" charset="0"/>
            </a:endParaRPr>
          </a:p>
          <a:p>
            <a:pPr marL="342900" indent="-342900">
              <a:buFont typeface="Arial" panose="020B0604020202020204" pitchFamily="34" charset="0"/>
              <a:buChar char="•"/>
            </a:pPr>
            <a:r>
              <a:rPr lang="es-ES" sz="1600" dirty="0">
                <a:latin typeface="DK Crayon Crumble" panose="03070001040701010105" pitchFamily="66" charset="0"/>
              </a:rPr>
              <a:t>LOS ALUMNOS DE COMEDOR DE 5º Y 6º SALDRÁN A PARTIR DE LAS 15: 50 POR LA PUERTA DE ENTRADA. </a:t>
            </a:r>
          </a:p>
          <a:p>
            <a:r>
              <a:rPr lang="es-ES" sz="1600" dirty="0">
                <a:latin typeface="DK Crayon Crumble" panose="03070001040701010105" pitchFamily="66" charset="0"/>
              </a:rPr>
              <a:t>  </a:t>
            </a:r>
          </a:p>
          <a:p>
            <a:endParaRPr lang="es-ES" sz="1600" dirty="0">
              <a:latin typeface="DK Crayon Crumble" panose="03070001040701010105" pitchFamily="66" charset="0"/>
            </a:endParaRPr>
          </a:p>
          <a:p>
            <a:endParaRPr lang="es-ES" sz="1600" dirty="0">
              <a:latin typeface="DK Crayon Crumble" panose="03070001040701010105" pitchFamily="66" charset="0"/>
            </a:endParaRPr>
          </a:p>
          <a:p>
            <a:endParaRPr lang="es-ES" sz="1600" dirty="0">
              <a:latin typeface="DK Crayon Crumble" panose="03070001040701010105" pitchFamily="66" charset="0"/>
            </a:endParaRPr>
          </a:p>
          <a:p>
            <a:endParaRPr lang="es-ES" sz="1600" dirty="0">
              <a:latin typeface="DK Crayon Crumble" panose="03070001040701010105" pitchFamily="66" charset="0"/>
            </a:endParaRPr>
          </a:p>
          <a:p>
            <a:endParaRPr lang="es-ES" sz="2400" dirty="0">
              <a:latin typeface="DK Crayon Crumble" panose="03070001040701010105" pitchFamily="66" charset="0"/>
            </a:endParaRPr>
          </a:p>
          <a:p>
            <a:endParaRPr lang="es-ES" sz="2400" dirty="0">
              <a:latin typeface="DK Crayon Crumble" panose="03070001040701010105" pitchFamily="66" charset="0"/>
            </a:endParaRPr>
          </a:p>
          <a:p>
            <a:endParaRPr lang="es-ES" sz="2400" dirty="0">
              <a:latin typeface="DK Crayon Crumble" panose="03070001040701010105" pitchFamily="66" charset="0"/>
            </a:endParaRPr>
          </a:p>
          <a:p>
            <a:r>
              <a:rPr lang="es-ES" sz="2400" dirty="0">
                <a:latin typeface="DK Crayon Crumble" panose="03070001040701010105" pitchFamily="66" charset="0"/>
              </a:rPr>
              <a:t>     </a:t>
            </a:r>
          </a:p>
          <a:p>
            <a:endParaRPr lang="es-ES" sz="2400" dirty="0">
              <a:latin typeface="DK Crayon Crumble" panose="03070001040701010105" pitchFamily="66" charset="0"/>
            </a:endParaRPr>
          </a:p>
        </p:txBody>
      </p:sp>
      <p:pic>
        <p:nvPicPr>
          <p:cNvPr id="6" name="Imagen 5">
            <a:extLst>
              <a:ext uri="{FF2B5EF4-FFF2-40B4-BE49-F238E27FC236}">
                <a16:creationId xmlns:a16="http://schemas.microsoft.com/office/drawing/2014/main" id="{A7D1B52D-0A82-4389-8FB8-8931898D2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95" y="155460"/>
            <a:ext cx="787193" cy="572509"/>
          </a:xfrm>
          <a:prstGeom prst="rect">
            <a:avLst/>
          </a:prstGeom>
        </p:spPr>
      </p:pic>
      <p:pic>
        <p:nvPicPr>
          <p:cNvPr id="18" name="Imagen 17">
            <a:extLst>
              <a:ext uri="{FF2B5EF4-FFF2-40B4-BE49-F238E27FC236}">
                <a16:creationId xmlns:a16="http://schemas.microsoft.com/office/drawing/2014/main" id="{A0DC3760-CC3F-4615-B416-F8BA164FD0DF}"/>
              </a:ext>
            </a:extLst>
          </p:cNvPr>
          <p:cNvPicPr>
            <a:picLocks noChangeAspect="1"/>
          </p:cNvPicPr>
          <p:nvPr/>
        </p:nvPicPr>
        <p:blipFill>
          <a:blip r:embed="rId3"/>
          <a:stretch>
            <a:fillRect/>
          </a:stretch>
        </p:blipFill>
        <p:spPr>
          <a:xfrm>
            <a:off x="11067107" y="73881"/>
            <a:ext cx="787194" cy="958788"/>
          </a:xfrm>
          <a:prstGeom prst="rect">
            <a:avLst/>
          </a:prstGeom>
        </p:spPr>
      </p:pic>
      <p:pic>
        <p:nvPicPr>
          <p:cNvPr id="2" name="Imagen 1">
            <a:extLst>
              <a:ext uri="{FF2B5EF4-FFF2-40B4-BE49-F238E27FC236}">
                <a16:creationId xmlns:a16="http://schemas.microsoft.com/office/drawing/2014/main" id="{B2B267FD-7CBA-4C00-B945-00C8772FD8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8693" y="3879542"/>
            <a:ext cx="2796098" cy="2818660"/>
          </a:xfrm>
          <a:prstGeom prst="rect">
            <a:avLst/>
          </a:prstGeom>
        </p:spPr>
      </p:pic>
      <p:pic>
        <p:nvPicPr>
          <p:cNvPr id="8" name="Imagen 7">
            <a:extLst>
              <a:ext uri="{FF2B5EF4-FFF2-40B4-BE49-F238E27FC236}">
                <a16:creationId xmlns:a16="http://schemas.microsoft.com/office/drawing/2014/main" id="{1E545EA0-0C16-4DF0-BF6C-F2F8BECE9B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4404" y="1153582"/>
            <a:ext cx="3508547" cy="2628305"/>
          </a:xfrm>
          <a:prstGeom prst="rect">
            <a:avLst/>
          </a:prstGeom>
        </p:spPr>
      </p:pic>
    </p:spTree>
    <p:extLst>
      <p:ext uri="{BB962C8B-B14F-4D97-AF65-F5344CB8AC3E}">
        <p14:creationId xmlns:p14="http://schemas.microsoft.com/office/powerpoint/2010/main" val="230544053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2133</Words>
  <Application>Microsoft Office PowerPoint</Application>
  <PresentationFormat>Panorámica</PresentationFormat>
  <Paragraphs>218</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Calibri Light</vt:lpstr>
      <vt:lpstr>DK Crayon Crumble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Adoracion Fernández García</dc:creator>
  <cp:lastModifiedBy>Adoracion Fernández García</cp:lastModifiedBy>
  <cp:revision>31</cp:revision>
  <dcterms:created xsi:type="dcterms:W3CDTF">2020-08-26T10:20:53Z</dcterms:created>
  <dcterms:modified xsi:type="dcterms:W3CDTF">2020-09-02T18:36:04Z</dcterms:modified>
</cp:coreProperties>
</file>